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comment1.xml" ContentType="application/vnd.openxmlformats-officedocument.presentationml.comments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5" r:id="rId1"/>
  </p:sldMasterIdLst>
  <p:sldIdLst>
    <p:sldId id="268" r:id="rId2"/>
    <p:sldId id="279" r:id="rId3"/>
    <p:sldId id="280" r:id="rId4"/>
    <p:sldId id="281" r:id="rId5"/>
    <p:sldId id="276" r:id="rId6"/>
    <p:sldId id="277" r:id="rId7"/>
    <p:sldId id="283" r:id="rId8"/>
    <p:sldId id="278" r:id="rId9"/>
    <p:sldId id="282" r:id="rId10"/>
    <p:sldId id="286" r:id="rId11"/>
    <p:sldId id="287" r:id="rId12"/>
    <p:sldId id="285" r:id="rId13"/>
  </p:sldIdLst>
  <p:sldSz cx="9144000" cy="6858000" type="screen4x3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árbara Marques de Araújo" initials="BMdA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23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enhum Estilo, Grade de Tabe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Estilo Mé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enhum Estilo, Nenhuma Grad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E3FDE45-AF77-4B5C-9715-49D594BDF05E}" styleName="Estilo Claro 1 - Ênfase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C083E6E3-FA7D-4D7B-A595-EF9225AFEA82}" styleName="Estilo Claro 1 - Ênfase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8034E78-7F5D-4C2E-B375-FC64B27BC917}" styleName="Estilo Escuro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9CF1AB2-1976-4502-BF36-3FF5EA218861}" styleName="Estilo Médio 4 - Ênfas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164" autoAdjust="0"/>
    <p:restoredTop sz="94660"/>
  </p:normalViewPr>
  <p:slideViewPr>
    <p:cSldViewPr>
      <p:cViewPr>
        <p:scale>
          <a:sx n="100" d="100"/>
          <a:sy n="100" d="100"/>
        </p:scale>
        <p:origin x="552" y="-5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1"/>
          <c:order val="0"/>
          <c:tx>
            <c:strRef>
              <c:f>Planilha1!$C$2:$C$6</c:f>
              <c:strCache>
                <c:ptCount val="5"/>
                <c:pt idx="0">
                  <c:v>77,14%</c:v>
                </c:pt>
                <c:pt idx="1">
                  <c:v>8,16%</c:v>
                </c:pt>
                <c:pt idx="2">
                  <c:v>0,72%</c:v>
                </c:pt>
                <c:pt idx="3">
                  <c:v>2,88%</c:v>
                </c:pt>
                <c:pt idx="4">
                  <c:v>11,09%</c:v>
                </c:pt>
              </c:strCache>
            </c:strRef>
          </c:tx>
          <c:dPt>
            <c:idx val="0"/>
            <c:bubble3D val="0"/>
            <c:spPr>
              <a:gradFill>
                <a:gsLst>
                  <a:gs pos="100000">
                    <a:schemeClr val="accent1">
                      <a:lumMod val="60000"/>
                      <a:lumOff val="40000"/>
                    </a:schemeClr>
                  </a:gs>
                  <a:gs pos="0">
                    <a:schemeClr val="accent1"/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85C0-409C-AE21-B02196162105}"/>
              </c:ext>
            </c:extLst>
          </c:dPt>
          <c:dPt>
            <c:idx val="1"/>
            <c:bubble3D val="0"/>
            <c:spPr>
              <a:gradFill>
                <a:gsLst>
                  <a:gs pos="100000">
                    <a:schemeClr val="accent2">
                      <a:lumMod val="60000"/>
                      <a:lumOff val="40000"/>
                    </a:schemeClr>
                  </a:gs>
                  <a:gs pos="0">
                    <a:schemeClr val="accent2"/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8-85C0-409C-AE21-B02196162105}"/>
              </c:ext>
            </c:extLst>
          </c:dPt>
          <c:dPt>
            <c:idx val="2"/>
            <c:bubble3D val="0"/>
            <c:spPr>
              <a:gradFill>
                <a:gsLst>
                  <a:gs pos="100000">
                    <a:schemeClr val="accent3">
                      <a:lumMod val="60000"/>
                      <a:lumOff val="40000"/>
                    </a:schemeClr>
                  </a:gs>
                  <a:gs pos="0">
                    <a:schemeClr val="accent3"/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4E12-44EC-949D-3364E8104BCA}"/>
              </c:ext>
            </c:extLst>
          </c:dPt>
          <c:dPt>
            <c:idx val="3"/>
            <c:bubble3D val="0"/>
            <c:spPr>
              <a:gradFill>
                <a:gsLst>
                  <a:gs pos="100000">
                    <a:schemeClr val="accent4">
                      <a:lumMod val="60000"/>
                      <a:lumOff val="40000"/>
                    </a:schemeClr>
                  </a:gs>
                  <a:gs pos="0">
                    <a:schemeClr val="accent4"/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85C0-409C-AE21-B02196162105}"/>
              </c:ext>
            </c:extLst>
          </c:dPt>
          <c:dPt>
            <c:idx val="4"/>
            <c:bubble3D val="0"/>
            <c:spPr>
              <a:gradFill>
                <a:gsLst>
                  <a:gs pos="100000">
                    <a:schemeClr val="accent5">
                      <a:lumMod val="60000"/>
                      <a:lumOff val="40000"/>
                    </a:schemeClr>
                  </a:gs>
                  <a:gs pos="0">
                    <a:schemeClr val="accent5"/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85C0-409C-AE21-B02196162105}"/>
              </c:ext>
            </c:extLst>
          </c:dPt>
          <c:dLbls>
            <c:dLbl>
              <c:idx val="1"/>
              <c:layout>
                <c:manualLayout>
                  <c:x val="-1.9755283600967413E-2"/>
                  <c:y val="7.1550344171461389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85C0-409C-AE21-B0219616210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bestFit"/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dk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Planilha1!$A$2:$A$6</c:f>
              <c:strCache>
                <c:ptCount val="5"/>
                <c:pt idx="0">
                  <c:v>Aposentadorias</c:v>
                </c:pt>
                <c:pt idx="1">
                  <c:v>Auxílio-Doença</c:v>
                </c:pt>
                <c:pt idx="2">
                  <c:v>Auxílio-Reclusão</c:v>
                </c:pt>
                <c:pt idx="3">
                  <c:v>Salário Maternidade</c:v>
                </c:pt>
                <c:pt idx="4">
                  <c:v>Despesas Adm</c:v>
                </c:pt>
              </c:strCache>
            </c:strRef>
          </c:cat>
          <c:val>
            <c:numRef>
              <c:f>Planilha1!$C$2:$C$6</c:f>
              <c:numCache>
                <c:formatCode>0.00%</c:formatCode>
                <c:ptCount val="5"/>
                <c:pt idx="0">
                  <c:v>0.77137821835493536</c:v>
                </c:pt>
                <c:pt idx="1">
                  <c:v>8.1640774611139985E-2</c:v>
                </c:pt>
                <c:pt idx="2">
                  <c:v>7.2208830686490639E-3</c:v>
                </c:pt>
                <c:pt idx="3">
                  <c:v>2.8822428343168723E-2</c:v>
                </c:pt>
                <c:pt idx="4">
                  <c:v>0.11093769562210679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5C0-409C-AE21-B02196162105}"/>
            </c:ext>
          </c:extLst>
        </c:ser>
        <c:ser>
          <c:idx val="0"/>
          <c:order val="1"/>
          <c:tx>
            <c:strRef>
              <c:f>Planilha1!$C$1</c:f>
              <c:strCache>
                <c:ptCount val="1"/>
                <c:pt idx="0">
                  <c:v>Percentuais</c:v>
                </c:pt>
              </c:strCache>
            </c:strRef>
          </c:tx>
          <c:dPt>
            <c:idx val="0"/>
            <c:bubble3D val="0"/>
            <c:spPr>
              <a:gradFill>
                <a:gsLst>
                  <a:gs pos="100000">
                    <a:schemeClr val="accent1">
                      <a:lumMod val="60000"/>
                      <a:lumOff val="40000"/>
                    </a:schemeClr>
                  </a:gs>
                  <a:gs pos="0">
                    <a:schemeClr val="accent1"/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4E12-44EC-949D-3364E8104BCA}"/>
              </c:ext>
            </c:extLst>
          </c:dPt>
          <c:dPt>
            <c:idx val="1"/>
            <c:bubble3D val="0"/>
            <c:spPr>
              <a:gradFill>
                <a:gsLst>
                  <a:gs pos="100000">
                    <a:schemeClr val="accent2">
                      <a:lumMod val="60000"/>
                      <a:lumOff val="40000"/>
                    </a:schemeClr>
                  </a:gs>
                  <a:gs pos="0">
                    <a:schemeClr val="accent2"/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4E12-44EC-949D-3364E8104BCA}"/>
              </c:ext>
            </c:extLst>
          </c:dPt>
          <c:dPt>
            <c:idx val="2"/>
            <c:bubble3D val="0"/>
            <c:spPr>
              <a:gradFill>
                <a:gsLst>
                  <a:gs pos="100000">
                    <a:schemeClr val="accent3">
                      <a:lumMod val="60000"/>
                      <a:lumOff val="40000"/>
                    </a:schemeClr>
                  </a:gs>
                  <a:gs pos="0">
                    <a:schemeClr val="accent3"/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4E12-44EC-949D-3364E8104BCA}"/>
              </c:ext>
            </c:extLst>
          </c:dPt>
          <c:dPt>
            <c:idx val="3"/>
            <c:bubble3D val="0"/>
            <c:spPr>
              <a:gradFill>
                <a:gsLst>
                  <a:gs pos="100000">
                    <a:schemeClr val="accent4">
                      <a:lumMod val="60000"/>
                      <a:lumOff val="40000"/>
                    </a:schemeClr>
                  </a:gs>
                  <a:gs pos="0">
                    <a:schemeClr val="accent4"/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1-4E12-44EC-949D-3364E8104BCA}"/>
              </c:ext>
            </c:extLst>
          </c:dPt>
          <c:dPt>
            <c:idx val="4"/>
            <c:bubble3D val="0"/>
            <c:spPr>
              <a:gradFill>
                <a:gsLst>
                  <a:gs pos="100000">
                    <a:schemeClr val="accent5">
                      <a:lumMod val="60000"/>
                      <a:lumOff val="40000"/>
                    </a:schemeClr>
                  </a:gs>
                  <a:gs pos="0">
                    <a:schemeClr val="accent5"/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3-4E12-44EC-949D-3364E8104BCA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dk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Planilha1!$A$2:$A$6</c:f>
              <c:strCache>
                <c:ptCount val="5"/>
                <c:pt idx="0">
                  <c:v>Aposentadorias</c:v>
                </c:pt>
                <c:pt idx="1">
                  <c:v>Auxílio-Doença</c:v>
                </c:pt>
                <c:pt idx="2">
                  <c:v>Auxílio-Reclusão</c:v>
                </c:pt>
                <c:pt idx="3">
                  <c:v>Salário Maternidade</c:v>
                </c:pt>
                <c:pt idx="4">
                  <c:v>Despesas Adm</c:v>
                </c:pt>
              </c:strCache>
            </c:strRef>
          </c:cat>
          <c:val>
            <c:numRef>
              <c:f>Planilha1!$C$2:$C$6</c:f>
              <c:numCache>
                <c:formatCode>0.00%</c:formatCode>
                <c:ptCount val="5"/>
                <c:pt idx="0">
                  <c:v>0.77137821835493536</c:v>
                </c:pt>
                <c:pt idx="1">
                  <c:v>8.1640774611139985E-2</c:v>
                </c:pt>
                <c:pt idx="2">
                  <c:v>7.2208830686490639E-3</c:v>
                </c:pt>
                <c:pt idx="3">
                  <c:v>2.8822428343168723E-2</c:v>
                </c:pt>
                <c:pt idx="4">
                  <c:v>0.11093769562210679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85C0-409C-AE21-B02196162105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7533308264893636E-2"/>
          <c:y val="0.86005232595439296"/>
          <c:w val="0.96154166631058102"/>
          <c:h val="0.1250432268089148"/>
        </c:manualLayout>
      </c:layout>
      <c:overlay val="0"/>
      <c:spPr>
        <a:solidFill>
          <a:schemeClr val="lt1">
            <a:alpha val="50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pattFill prst="dkDnDiag">
      <a:fgClr>
        <a:schemeClr val="lt1"/>
      </a:fgClr>
      <a:bgClr>
        <a:schemeClr val="dk1">
          <a:lumMod val="10000"/>
          <a:lumOff val="90000"/>
        </a:schemeClr>
      </a:bgClr>
    </a:patt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6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pattFill prst="dkDnDiag">
        <a:fgClr>
          <a:schemeClr val="lt1"/>
        </a:fgClr>
        <a:bgClr>
          <a:schemeClr val="dk1">
            <a:lumMod val="10000"/>
            <a:lumOff val="90000"/>
          </a:schemeClr>
        </a:bgClr>
      </a:patt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5000"/>
        </a:schemeClr>
      </a:solidFill>
      <a:ln w="9525"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gradFill>
        <a:gsLst>
          <a:gs pos="100000">
            <a:schemeClr val="phClr">
              <a:lumMod val="60000"/>
              <a:lumOff val="40000"/>
            </a:schemeClr>
          </a:gs>
          <a:gs pos="0">
            <a:schemeClr val="phClr"/>
          </a:gs>
        </a:gsLst>
        <a:lin ang="5400000" scaled="0"/>
      </a:gra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gradFill>
        <a:gsLst>
          <a:gs pos="100000">
            <a:schemeClr val="phClr">
              <a:lumMod val="60000"/>
              <a:lumOff val="40000"/>
            </a:schemeClr>
          </a:gs>
          <a:gs pos="0">
            <a:schemeClr val="phClr"/>
          </a:gs>
        </a:gsLst>
        <a:lin ang="5400000" scaled="0"/>
      </a:gradFill>
      <a:ln w="508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64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50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2128" b="1" kern="1200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0-09-22T17:31:25.343" idx="1">
    <p:pos x="10" y="10"/>
    <p:text/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>
            <a:extLst>
              <a:ext uri="{FF2B5EF4-FFF2-40B4-BE49-F238E27FC236}">
                <a16:creationId xmlns:a16="http://schemas.microsoft.com/office/drawing/2014/main" id="{23A5E5D5-22A4-44B1-9DF4-7CD57E3AB5AE}"/>
              </a:ext>
            </a:extLst>
          </p:cNvPr>
          <p:cNvSpPr/>
          <p:nvPr/>
        </p:nvSpPr>
        <p:spPr>
          <a:xfrm>
            <a:off x="3175" y="6400800"/>
            <a:ext cx="9140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5" name="Straight Connector 8">
            <a:extLst>
              <a:ext uri="{FF2B5EF4-FFF2-40B4-BE49-F238E27FC236}">
                <a16:creationId xmlns:a16="http://schemas.microsoft.com/office/drawing/2014/main" id="{09CA01FB-0FF7-4577-B2E5-B1AC4E37E681}"/>
              </a:ext>
            </a:extLst>
          </p:cNvPr>
          <p:cNvCxnSpPr/>
          <p:nvPr/>
        </p:nvCxnSpPr>
        <p:spPr>
          <a:xfrm>
            <a:off x="906463" y="4343400"/>
            <a:ext cx="7405687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9">
            <a:extLst>
              <a:ext uri="{FF2B5EF4-FFF2-40B4-BE49-F238E27FC236}">
                <a16:creationId xmlns:a16="http://schemas.microsoft.com/office/drawing/2014/main" id="{6EEB2352-E637-4D2A-A535-A75A46736910}"/>
              </a:ext>
            </a:extLst>
          </p:cNvPr>
          <p:cNvSpPr/>
          <p:nvPr/>
        </p:nvSpPr>
        <p:spPr>
          <a:xfrm>
            <a:off x="0" y="6334125"/>
            <a:ext cx="9144000" cy="6667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/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8B83650A-AE6F-4CE0-9AC1-74C349F3AD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2EAF17-EFA1-474C-AF13-F0C555BF9A65}" type="datetimeFigureOut">
              <a:rPr lang="pt-BR"/>
              <a:pPr>
                <a:defRPr/>
              </a:pPr>
              <a:t>25/09/2020</a:t>
            </a:fld>
            <a:endParaRPr lang="pt-BR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1984BED-7961-40C5-84A3-EC5C2C636B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8FC08580-A7F4-41A2-A1C6-10A02CF646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B77A63-FE20-4C62-B3C5-8C0CCDA7A4A9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7425107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1A63B1-BD4C-4C22-B245-D8E49AF63F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443E15-CCA7-4F7E-8C99-8C95FC42C441}" type="datetimeFigureOut">
              <a:rPr lang="pt-BR"/>
              <a:pPr>
                <a:defRPr/>
              </a:pPr>
              <a:t>25/09/2020</a:t>
            </a:fld>
            <a:endParaRPr lang="pt-B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772F38-F742-40C1-87E0-BE76E9625A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23ACC1-0270-4340-B88E-2424ED435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AFC8D4-EA37-4F5A-B125-0F79EDC7A24A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6443513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>
            <a:extLst>
              <a:ext uri="{FF2B5EF4-FFF2-40B4-BE49-F238E27FC236}">
                <a16:creationId xmlns:a16="http://schemas.microsoft.com/office/drawing/2014/main" id="{6FD0FF4C-AF04-4C9D-A7BE-46F586CCD058}"/>
              </a:ext>
            </a:extLst>
          </p:cNvPr>
          <p:cNvSpPr/>
          <p:nvPr/>
        </p:nvSpPr>
        <p:spPr>
          <a:xfrm>
            <a:off x="3175" y="6400800"/>
            <a:ext cx="9140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42B25DB0-83B0-4DBD-B193-52167F4B01AD}"/>
              </a:ext>
            </a:extLst>
          </p:cNvPr>
          <p:cNvSpPr/>
          <p:nvPr/>
        </p:nvSpPr>
        <p:spPr>
          <a:xfrm>
            <a:off x="0" y="6334125"/>
            <a:ext cx="9144000" cy="6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B63112FA-661F-4CC2-8F53-27086B5E4F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9BF0F3-AFA0-410B-B1A2-AD0FFB47AA92}" type="datetimeFigureOut">
              <a:rPr lang="pt-BR"/>
              <a:pPr>
                <a:defRPr/>
              </a:pPr>
              <a:t>25/09/2020</a:t>
            </a:fld>
            <a:endParaRPr lang="pt-BR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F344868D-8127-4DB4-AB77-7AA4B8FE3B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0F4AE8C8-9E2C-44D9-A78B-2AE72C3982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FAC5D4-B33E-4EF5-BCBF-669A75193564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3453027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729420-127F-4A26-B6A3-9E41F772F2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2FA687-ABBD-4DC4-A6DE-3C9D3B00A710}" type="datetimeFigureOut">
              <a:rPr lang="pt-BR"/>
              <a:pPr>
                <a:defRPr/>
              </a:pPr>
              <a:t>25/09/2020</a:t>
            </a:fld>
            <a:endParaRPr lang="pt-B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F82D13-FE65-40BB-9ED4-EE5CC29BF6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144704-7BAC-4650-A5C4-97605FBCA6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48DA97-1A69-43AF-973A-E19338CB4BE6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754378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>
            <a:extLst>
              <a:ext uri="{FF2B5EF4-FFF2-40B4-BE49-F238E27FC236}">
                <a16:creationId xmlns:a16="http://schemas.microsoft.com/office/drawing/2014/main" id="{FB0CBA46-E12D-4B24-AA67-7869F79C8224}"/>
              </a:ext>
            </a:extLst>
          </p:cNvPr>
          <p:cNvSpPr/>
          <p:nvPr/>
        </p:nvSpPr>
        <p:spPr>
          <a:xfrm>
            <a:off x="3175" y="6400800"/>
            <a:ext cx="9140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5" name="Straight Connector 8">
            <a:extLst>
              <a:ext uri="{FF2B5EF4-FFF2-40B4-BE49-F238E27FC236}">
                <a16:creationId xmlns:a16="http://schemas.microsoft.com/office/drawing/2014/main" id="{1B1E4D51-F2E1-4A6B-96F9-FD0F987E4AD0}"/>
              </a:ext>
            </a:extLst>
          </p:cNvPr>
          <p:cNvCxnSpPr/>
          <p:nvPr/>
        </p:nvCxnSpPr>
        <p:spPr>
          <a:xfrm>
            <a:off x="906463" y="4343400"/>
            <a:ext cx="7405687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9">
            <a:extLst>
              <a:ext uri="{FF2B5EF4-FFF2-40B4-BE49-F238E27FC236}">
                <a16:creationId xmlns:a16="http://schemas.microsoft.com/office/drawing/2014/main" id="{521DD848-112B-43BD-A771-CDF70F552E65}"/>
              </a:ext>
            </a:extLst>
          </p:cNvPr>
          <p:cNvSpPr/>
          <p:nvPr/>
        </p:nvSpPr>
        <p:spPr>
          <a:xfrm>
            <a:off x="0" y="6334125"/>
            <a:ext cx="9144000" cy="6667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Ctr="0"/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7C88418B-1091-4962-91AE-92F131D886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5D92CF-7E0F-4D01-9F52-33261316B000}" type="datetimeFigureOut">
              <a:rPr lang="pt-BR"/>
              <a:pPr>
                <a:defRPr/>
              </a:pPr>
              <a:t>25/09/2020</a:t>
            </a:fld>
            <a:endParaRPr lang="pt-BR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FBADAF2B-7B9C-43FF-8F2D-5F02F86964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C839EA82-FAF4-405F-A3A4-8618BE8679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E11270-8FCC-49C1-8E4F-9804103A5608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9400322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7B64BB0-0577-4C03-B438-169D3E27ED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DFD110-A31D-40DF-9B79-533B7A836CD5}" type="datetimeFigureOut">
              <a:rPr lang="pt-BR"/>
              <a:pPr>
                <a:defRPr/>
              </a:pPr>
              <a:t>25/09/2020</a:t>
            </a:fld>
            <a:endParaRPr lang="pt-BR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D835C356-0EDB-4174-87A5-B95F7BA9DC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38EEE8B9-EE41-4E5D-80B4-F3BD211F81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0DAAB4-A7D2-47C6-B208-E9A53CD79AFF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0102783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378200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378200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C27BD21B-4F88-40BA-A316-54BF48B3A1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CC5DDD-3D37-4EC1-9877-14261A03D7CE}" type="datetimeFigureOut">
              <a:rPr lang="pt-BR"/>
              <a:pPr>
                <a:defRPr/>
              </a:pPr>
              <a:t>25/09/2020</a:t>
            </a:fld>
            <a:endParaRPr lang="pt-BR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C684EECB-FBAD-4789-A6B5-4BDF38DD74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F6E6EEF6-4A70-4623-BD32-317E1D3D0D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4FF1D0-F559-4BA4-8E09-E011A62C796B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8073244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8C22B44A-616D-4E4B-9A59-46AD6266A0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05E413-BD86-400E-9443-345DC5EF3B24}" type="datetimeFigureOut">
              <a:rPr lang="pt-BR"/>
              <a:pPr>
                <a:defRPr/>
              </a:pPr>
              <a:t>25/09/2020</a:t>
            </a:fld>
            <a:endParaRPr lang="pt-BR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585D8475-3894-409F-99BA-96E034F09D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2FA62594-C5FE-4791-B7B1-EE0D7FD453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EE50AA-477C-4305-A876-F5733FC81765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2197653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EB082116-4C32-4D80-8FCA-377DCE00C96E}"/>
              </a:ext>
            </a:extLst>
          </p:cNvPr>
          <p:cNvSpPr/>
          <p:nvPr/>
        </p:nvSpPr>
        <p:spPr>
          <a:xfrm>
            <a:off x="3175" y="6400800"/>
            <a:ext cx="9140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5C23B15F-59EE-4AA2-B3F4-202FBE9B3D10}"/>
              </a:ext>
            </a:extLst>
          </p:cNvPr>
          <p:cNvSpPr/>
          <p:nvPr/>
        </p:nvSpPr>
        <p:spPr>
          <a:xfrm>
            <a:off x="0" y="6334125"/>
            <a:ext cx="9142413" cy="6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" name="Date Placeholder 6">
            <a:extLst>
              <a:ext uri="{FF2B5EF4-FFF2-40B4-BE49-F238E27FC236}">
                <a16:creationId xmlns:a16="http://schemas.microsoft.com/office/drawing/2014/main" id="{C2B792F5-46EB-4806-8476-865BBD1016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94CBC6-AC8F-4294-AF3A-8967CDB2DDAF}" type="datetimeFigureOut">
              <a:rPr lang="pt-BR"/>
              <a:pPr>
                <a:defRPr/>
              </a:pPr>
              <a:t>25/09/2020</a:t>
            </a:fld>
            <a:endParaRPr lang="pt-BR"/>
          </a:p>
        </p:txBody>
      </p:sp>
      <p:sp>
        <p:nvSpPr>
          <p:cNvPr id="5" name="Footer Placeholder 7">
            <a:extLst>
              <a:ext uri="{FF2B5EF4-FFF2-40B4-BE49-F238E27FC236}">
                <a16:creationId xmlns:a16="http://schemas.microsoft.com/office/drawing/2014/main" id="{DA4C8125-48F5-4CB1-AA5E-4931479173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Slide Number Placeholder 8">
            <a:extLst>
              <a:ext uri="{FF2B5EF4-FFF2-40B4-BE49-F238E27FC236}">
                <a16:creationId xmlns:a16="http://schemas.microsoft.com/office/drawing/2014/main" id="{994D7280-4C76-4DAC-8BE2-7EC9E24B35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6D9C81-49CE-4BC9-AED4-5602FE34F7CB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902844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70011F07-15BD-4254-A458-91CDD44B7213}"/>
              </a:ext>
            </a:extLst>
          </p:cNvPr>
          <p:cNvSpPr/>
          <p:nvPr/>
        </p:nvSpPr>
        <p:spPr>
          <a:xfrm>
            <a:off x="0" y="0"/>
            <a:ext cx="3038475" cy="6858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5AF5AFE0-3285-48E8-A89A-BC8A5B0DC904}"/>
              </a:ext>
            </a:extLst>
          </p:cNvPr>
          <p:cNvSpPr/>
          <p:nvPr/>
        </p:nvSpPr>
        <p:spPr>
          <a:xfrm>
            <a:off x="3030538" y="0"/>
            <a:ext cx="47625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/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7" name="Date Placeholder 4">
            <a:extLst>
              <a:ext uri="{FF2B5EF4-FFF2-40B4-BE49-F238E27FC236}">
                <a16:creationId xmlns:a16="http://schemas.microsoft.com/office/drawing/2014/main" id="{4F5BF6DA-414F-4487-9FBA-A8A1689C244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49250" y="6459538"/>
            <a:ext cx="1963738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1E76CBB6-3815-4A98-80C1-2B389BD9C56D}" type="datetimeFigureOut">
              <a:rPr lang="pt-BR"/>
              <a:pPr>
                <a:defRPr/>
              </a:pPr>
              <a:t>25/09/2020</a:t>
            </a:fld>
            <a:endParaRPr lang="pt-BR"/>
          </a:p>
        </p:txBody>
      </p:sp>
      <p:sp>
        <p:nvSpPr>
          <p:cNvPr id="8" name="Footer Placeholder 5">
            <a:extLst>
              <a:ext uri="{FF2B5EF4-FFF2-40B4-BE49-F238E27FC236}">
                <a16:creationId xmlns:a16="http://schemas.microsoft.com/office/drawing/2014/main" id="{8747E60D-6B08-4FC8-91DA-71135A83A6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00450" y="6459538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Slide Number Placeholder 6">
            <a:extLst>
              <a:ext uri="{FF2B5EF4-FFF2-40B4-BE49-F238E27FC236}">
                <a16:creationId xmlns:a16="http://schemas.microsoft.com/office/drawing/2014/main" id="{20A69E6A-D874-478E-A0FB-6F8265877A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969E04B5-03B5-4E69-898A-94E6325D5C3C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6623892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92D1D785-CB6F-4365-BF0A-52D6DD41867C}"/>
              </a:ext>
            </a:extLst>
          </p:cNvPr>
          <p:cNvSpPr/>
          <p:nvPr/>
        </p:nvSpPr>
        <p:spPr>
          <a:xfrm>
            <a:off x="0" y="4953000"/>
            <a:ext cx="9142413" cy="1905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4ACE1833-72A0-4DE4-827E-E98AA7EED7DD}"/>
              </a:ext>
            </a:extLst>
          </p:cNvPr>
          <p:cNvSpPr/>
          <p:nvPr/>
        </p:nvSpPr>
        <p:spPr>
          <a:xfrm>
            <a:off x="0" y="4914900"/>
            <a:ext cx="9142413" cy="6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5234" cy="822960"/>
          </a:xfrm>
        </p:spPr>
        <p:txBody>
          <a:bodyPr tIns="0" bIns="0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t-BR" noProof="0"/>
              <a:t>Clique no ícone para adicionar uma imagem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7" name="Date Placeholder 4">
            <a:extLst>
              <a:ext uri="{FF2B5EF4-FFF2-40B4-BE49-F238E27FC236}">
                <a16:creationId xmlns:a16="http://schemas.microsoft.com/office/drawing/2014/main" id="{009C1DFF-45EE-4C2C-8787-8E4F9B52A9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C074D1-CBB6-42F0-912B-B6BAA8EC4DC8}" type="datetimeFigureOut">
              <a:rPr lang="pt-BR"/>
              <a:pPr>
                <a:defRPr/>
              </a:pPr>
              <a:t>25/09/2020</a:t>
            </a:fld>
            <a:endParaRPr lang="pt-BR"/>
          </a:p>
        </p:txBody>
      </p:sp>
      <p:sp>
        <p:nvSpPr>
          <p:cNvPr id="8" name="Footer Placeholder 5">
            <a:extLst>
              <a:ext uri="{FF2B5EF4-FFF2-40B4-BE49-F238E27FC236}">
                <a16:creationId xmlns:a16="http://schemas.microsoft.com/office/drawing/2014/main" id="{F4E9F63C-E044-4F6B-9F9F-C7A61069F4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Slide Number Placeholder 6">
            <a:extLst>
              <a:ext uri="{FF2B5EF4-FFF2-40B4-BE49-F238E27FC236}">
                <a16:creationId xmlns:a16="http://schemas.microsoft.com/office/drawing/2014/main" id="{82EBC6D8-86EE-42DE-9026-8C2C501595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0DAD2D-CA65-4D33-9F13-D7C383D16C7F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467201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28E827A9-7B1A-4E1E-88C6-F5D622BB89E7}"/>
              </a:ext>
            </a:extLst>
          </p:cNvPr>
          <p:cNvSpPr/>
          <p:nvPr/>
        </p:nvSpPr>
        <p:spPr>
          <a:xfrm>
            <a:off x="0" y="6400800"/>
            <a:ext cx="9144000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6B9C365-777B-418E-8202-676A96C378DB}"/>
              </a:ext>
            </a:extLst>
          </p:cNvPr>
          <p:cNvSpPr/>
          <p:nvPr/>
        </p:nvSpPr>
        <p:spPr>
          <a:xfrm>
            <a:off x="0" y="6334125"/>
            <a:ext cx="9144000" cy="6667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26021AA-5C64-4848-9E20-09B2DE3FC3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2325" y="287338"/>
            <a:ext cx="7543800" cy="14493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029" name="Text Placeholder 2">
            <a:extLst>
              <a:ext uri="{FF2B5EF4-FFF2-40B4-BE49-F238E27FC236}">
                <a16:creationId xmlns:a16="http://schemas.microsoft.com/office/drawing/2014/main" id="{997F5F1C-939B-4431-9B4D-D2952738893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22325" y="1846263"/>
            <a:ext cx="7543800" cy="402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os estilos de texto Mestres</a:t>
            </a:r>
          </a:p>
          <a:p>
            <a:pPr lvl="1"/>
            <a:r>
              <a:rPr lang="pt-BR" altLang="pt-BR"/>
              <a:t>Segundo nível</a:t>
            </a:r>
          </a:p>
          <a:p>
            <a:pPr lvl="2"/>
            <a:r>
              <a:rPr lang="pt-BR" altLang="pt-BR"/>
              <a:t>Terceiro nível</a:t>
            </a:r>
          </a:p>
          <a:p>
            <a:pPr lvl="3"/>
            <a:r>
              <a:rPr lang="pt-BR" altLang="pt-BR"/>
              <a:t>Quarto nível</a:t>
            </a:r>
          </a:p>
          <a:p>
            <a:pPr lvl="4"/>
            <a:r>
              <a:rPr lang="pt-BR" altLang="pt-BR"/>
              <a:t>Quinto nível</a:t>
            </a:r>
            <a:endParaRPr lang="en-US" altLang="pt-B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580204-8502-400A-B166-995102B9CBA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22325" y="6459538"/>
            <a:ext cx="1854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246706F3-E953-4A76-9C10-D5C0F02C5EE4}" type="datetimeFigureOut">
              <a:rPr lang="pt-BR"/>
              <a:pPr>
                <a:defRPr/>
              </a:pPr>
              <a:t>25/09/2020</a:t>
            </a:fld>
            <a:endParaRPr lang="pt-B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40B156-F1BA-43B1-9CD2-B43F2BBD637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65425" y="6459538"/>
            <a:ext cx="36163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900" cap="all" baseline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6E4417-E66D-4E01-A1E3-E32DAEB5204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424738" y="6459538"/>
            <a:ext cx="98425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8155A770-D436-4CE5-BE3D-7164EEB2DB14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D5C007B7-C9F8-4904-BCBB-C0235C2AB427}"/>
              </a:ext>
            </a:extLst>
          </p:cNvPr>
          <p:cNvCxnSpPr/>
          <p:nvPr/>
        </p:nvCxnSpPr>
        <p:spPr>
          <a:xfrm>
            <a:off x="895350" y="1738313"/>
            <a:ext cx="7475538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6" r:id="rId1"/>
    <p:sldLayoutId id="2147483811" r:id="rId2"/>
    <p:sldLayoutId id="2147483817" r:id="rId3"/>
    <p:sldLayoutId id="2147483812" r:id="rId4"/>
    <p:sldLayoutId id="2147483813" r:id="rId5"/>
    <p:sldLayoutId id="2147483814" r:id="rId6"/>
    <p:sldLayoutId id="2147483818" r:id="rId7"/>
    <p:sldLayoutId id="2147483819" r:id="rId8"/>
    <p:sldLayoutId id="2147483820" r:id="rId9"/>
    <p:sldLayoutId id="2147483815" r:id="rId10"/>
    <p:sldLayoutId id="2147483821" r:id="rId11"/>
  </p:sldLayoutIdLst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800" kern="1200" spc="-50">
          <a:solidFill>
            <a:srgbClr val="404040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9pPr>
    </p:titleStyle>
    <p:bodyStyle>
      <a:lvl1pPr marL="90488" indent="-90488" algn="l" rtl="0" eaLnBrk="0" fontAlgn="base" hangingPunct="0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rgbClr val="404040"/>
          </a:solidFill>
          <a:latin typeface="+mn-lt"/>
          <a:ea typeface="+mn-ea"/>
          <a:cs typeface="+mn-cs"/>
        </a:defRPr>
      </a:lvl1pPr>
      <a:lvl2pPr marL="382588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anose="020F0502020204030204" pitchFamily="34" charset="0"/>
        <a:buChar char="◦"/>
        <a:defRPr kern="1200">
          <a:solidFill>
            <a:srgbClr val="404040"/>
          </a:solidFill>
          <a:latin typeface="+mn-lt"/>
          <a:ea typeface="+mn-ea"/>
          <a:cs typeface="+mn-cs"/>
        </a:defRPr>
      </a:lvl2pPr>
      <a:lvl3pPr marL="566738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anose="020F0502020204030204" pitchFamily="34" charset="0"/>
        <a:buChar char="◦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749300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anose="020F0502020204030204" pitchFamily="34" charset="0"/>
        <a:buChar char="◦"/>
        <a:defRPr sz="1400" kern="1200">
          <a:solidFill>
            <a:srgbClr val="404040"/>
          </a:solidFill>
          <a:latin typeface="+mn-lt"/>
          <a:ea typeface="+mn-ea"/>
          <a:cs typeface="+mn-cs"/>
        </a:defRPr>
      </a:lvl4pPr>
      <a:lvl5pPr marL="931863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anose="020F0502020204030204" pitchFamily="34" charset="0"/>
        <a:buChar char="◦"/>
        <a:defRPr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4798E620-71EA-4C19-99CC-38392AFC41C7}"/>
              </a:ext>
            </a:extLst>
          </p:cNvPr>
          <p:cNvSpPr txBox="1"/>
          <p:nvPr/>
        </p:nvSpPr>
        <p:spPr>
          <a:xfrm>
            <a:off x="323850" y="765175"/>
            <a:ext cx="4827588" cy="1477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3000" b="1" cap="small" dirty="0">
                <a:latin typeface="+mn-lt"/>
                <a:cs typeface="Arial" charset="0"/>
              </a:rPr>
              <a:t>Prestação de Contas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3000" b="1" cap="small" dirty="0">
                <a:latin typeface="+mn-lt"/>
                <a:cs typeface="Arial" charset="0"/>
              </a:rPr>
              <a:t>1º Semestre/2020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3000" b="1" cap="small" dirty="0">
                <a:latin typeface="+mn-lt"/>
                <a:cs typeface="Arial" charset="0"/>
              </a:rPr>
              <a:t>PREVISAPUCAIA</a:t>
            </a:r>
          </a:p>
        </p:txBody>
      </p:sp>
      <p:pic>
        <p:nvPicPr>
          <p:cNvPr id="8195" name="Picture 6">
            <a:extLst>
              <a:ext uri="{FF2B5EF4-FFF2-40B4-BE49-F238E27FC236}">
                <a16:creationId xmlns:a16="http://schemas.microsoft.com/office/drawing/2014/main" id="{6DACF19C-CA6D-4A3D-8B33-A18868918D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650" y="3821113"/>
            <a:ext cx="2447925" cy="192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6" name="Picture 9" descr="Resultado de imagem para prestação de contas imagem">
            <a:extLst>
              <a:ext uri="{FF2B5EF4-FFF2-40B4-BE49-F238E27FC236}">
                <a16:creationId xmlns:a16="http://schemas.microsoft.com/office/drawing/2014/main" id="{1EF6EE69-9258-4FAE-ADF2-358A07CD91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150787">
            <a:off x="4916488" y="365125"/>
            <a:ext cx="8455025" cy="612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agem 14">
            <a:extLst>
              <a:ext uri="{FF2B5EF4-FFF2-40B4-BE49-F238E27FC236}">
                <a16:creationId xmlns:a16="http://schemas.microsoft.com/office/drawing/2014/main" id="{EC25915E-A7DB-4EB8-8926-753B0B84A5F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38" y="1072692"/>
            <a:ext cx="9089924" cy="47126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0197940"/>
      </p:ext>
    </p:extLst>
  </p:cSld>
  <p:clrMapOvr>
    <a:masterClrMapping/>
  </p:clrMapOvr>
  <p:transition spd="slow">
    <p:wip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>
            <a:extLst>
              <a:ext uri="{FF2B5EF4-FFF2-40B4-BE49-F238E27FC236}">
                <a16:creationId xmlns:a16="http://schemas.microsoft.com/office/drawing/2014/main" id="{37B74E24-0207-4237-BB38-F414B666BA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1076033"/>
            <a:ext cx="8784976" cy="4521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5492085"/>
      </p:ext>
    </p:extLst>
  </p:cSld>
  <p:clrMapOvr>
    <a:masterClrMapping/>
  </p:clrMapOvr>
  <p:transition spd="slow">
    <p:wip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7C491C0-87B6-422D-84AB-6BEBFC8824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BR" dirty="0"/>
              <a:t>DESPESAS ADMINISTRATIVAS</a:t>
            </a:r>
          </a:p>
        </p:txBody>
      </p:sp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id="{655CDE83-6A99-4A0B-9640-14000A19FA7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9519267"/>
              </p:ext>
            </p:extLst>
          </p:nvPr>
        </p:nvGraphicFramePr>
        <p:xfrm>
          <a:off x="525463" y="2309813"/>
          <a:ext cx="8150225" cy="27876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158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343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48711">
                <a:tc>
                  <a:txBody>
                    <a:bodyPr/>
                    <a:lstStyle/>
                    <a:p>
                      <a:pPr algn="ctr"/>
                      <a:r>
                        <a:rPr lang="pt-BR" sz="3000" cap="small" baseline="0" dirty="0"/>
                        <a:t>Despesas</a:t>
                      </a:r>
                    </a:p>
                  </a:txBody>
                  <a:tcPr marL="91442" marR="91442" marT="45736" marB="457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000" cap="small" baseline="0" dirty="0"/>
                        <a:t>Valor – R$</a:t>
                      </a:r>
                    </a:p>
                  </a:txBody>
                  <a:tcPr marL="91442" marR="91442" marT="45736" marB="45736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0758">
                <a:tc>
                  <a:txBody>
                    <a:bodyPr/>
                    <a:lstStyle/>
                    <a:p>
                      <a:pPr algn="ctr"/>
                      <a:r>
                        <a:rPr lang="pt-BR" sz="3000" cap="small" baseline="0" dirty="0">
                          <a:solidFill>
                            <a:srgbClr val="FF0000"/>
                          </a:solidFill>
                        </a:rPr>
                        <a:t>LIMITE DE DESPESA</a:t>
                      </a:r>
                    </a:p>
                  </a:txBody>
                  <a:tcPr marL="91442" marR="91442" marT="45736" marB="457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000" cap="small" baseline="0" dirty="0">
                          <a:solidFill>
                            <a:srgbClr val="FF0000"/>
                          </a:solidFill>
                        </a:rPr>
                        <a:t>207.299,28</a:t>
                      </a:r>
                    </a:p>
                  </a:txBody>
                  <a:tcPr marL="91442" marR="91442" marT="45736" marB="45736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0758">
                <a:tc>
                  <a:txBody>
                    <a:bodyPr/>
                    <a:lstStyle/>
                    <a:p>
                      <a:pPr algn="just"/>
                      <a:r>
                        <a:rPr lang="pt-BR" sz="3000" cap="small" baseline="0" dirty="0"/>
                        <a:t>Despesas Administrativas Realizadas</a:t>
                      </a:r>
                    </a:p>
                  </a:txBody>
                  <a:tcPr marL="91442" marR="91442" marT="45736" marB="457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000" cap="small" baseline="0" dirty="0"/>
                        <a:t>76.053,70</a:t>
                      </a:r>
                    </a:p>
                  </a:txBody>
                  <a:tcPr marL="91442" marR="91442" marT="45736" marB="45736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8711">
                <a:tc>
                  <a:txBody>
                    <a:bodyPr/>
                    <a:lstStyle/>
                    <a:p>
                      <a:pPr algn="ctr"/>
                      <a:r>
                        <a:rPr lang="pt-BR" sz="3000" b="1" cap="small" baseline="0" dirty="0">
                          <a:solidFill>
                            <a:srgbClr val="0070C0"/>
                          </a:solidFill>
                        </a:rPr>
                        <a:t>SALDO</a:t>
                      </a:r>
                    </a:p>
                  </a:txBody>
                  <a:tcPr marL="91442" marR="91442" marT="45736" marB="457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000" b="1" cap="small" baseline="0" dirty="0">
                          <a:solidFill>
                            <a:srgbClr val="0070C0"/>
                          </a:solidFill>
                        </a:rPr>
                        <a:t>131.245,58</a:t>
                      </a:r>
                    </a:p>
                  </a:txBody>
                  <a:tcPr marL="91442" marR="91442" marT="45736" marB="45736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8711">
                <a:tc>
                  <a:txBody>
                    <a:bodyPr/>
                    <a:lstStyle/>
                    <a:p>
                      <a:pPr algn="ctr"/>
                      <a:r>
                        <a:rPr lang="pt-BR" sz="3000" b="1" cap="small" baseline="0" dirty="0">
                          <a:solidFill>
                            <a:srgbClr val="0070C0"/>
                          </a:solidFill>
                        </a:rPr>
                        <a:t>MÉDIA MENSAL</a:t>
                      </a:r>
                    </a:p>
                  </a:txBody>
                  <a:tcPr marL="91442" marR="91442" marT="45736" marB="457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000" b="1" cap="small" baseline="0" dirty="0">
                          <a:solidFill>
                            <a:srgbClr val="0070C0"/>
                          </a:solidFill>
                        </a:rPr>
                        <a:t>12.675,62</a:t>
                      </a:r>
                    </a:p>
                  </a:txBody>
                  <a:tcPr marL="91442" marR="91442" marT="45736" marB="45736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4E9D47C-602C-49A7-BE3B-FA820CCCE9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0100" y="549275"/>
            <a:ext cx="7543800" cy="909638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t-B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MASSA DE SEGURADOS</a:t>
            </a:r>
            <a:br>
              <a:rPr lang="pt-BR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pt-BR" sz="33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em 30/06/2020</a:t>
            </a:r>
          </a:p>
        </p:txBody>
      </p:sp>
      <p:graphicFrame>
        <p:nvGraphicFramePr>
          <p:cNvPr id="4" name="Tabela 4">
            <a:extLst>
              <a:ext uri="{FF2B5EF4-FFF2-40B4-BE49-F238E27FC236}">
                <a16:creationId xmlns:a16="http://schemas.microsoft.com/office/drawing/2014/main" id="{93E4E7C5-A57E-418D-8217-B536D7ADD531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31800" y="2565400"/>
          <a:ext cx="8280401" cy="28340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092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390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321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72281">
                <a:tc>
                  <a:txBody>
                    <a:bodyPr/>
                    <a:lstStyle/>
                    <a:p>
                      <a:pPr algn="ctr"/>
                      <a:r>
                        <a:rPr lang="pt-BR" sz="2500" dirty="0"/>
                        <a:t>INSTITUIÇÃO</a:t>
                      </a:r>
                    </a:p>
                  </a:txBody>
                  <a:tcPr marL="91434" marR="91434" marT="45668" marB="4566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500" dirty="0"/>
                        <a:t>SITUAÇÃO</a:t>
                      </a:r>
                    </a:p>
                  </a:txBody>
                  <a:tcPr marL="91434" marR="91434" marT="45668" marB="4566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500" dirty="0"/>
                        <a:t>QNT</a:t>
                      </a:r>
                    </a:p>
                  </a:txBody>
                  <a:tcPr marL="91434" marR="91434" marT="45668" marB="45668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2281">
                <a:tc>
                  <a:txBody>
                    <a:bodyPr/>
                    <a:lstStyle/>
                    <a:p>
                      <a:pPr algn="r"/>
                      <a:r>
                        <a:rPr lang="pt-BR" sz="2500" dirty="0"/>
                        <a:t>PREFEITURA </a:t>
                      </a:r>
                    </a:p>
                  </a:txBody>
                  <a:tcPr marL="91434" marR="91434" marT="45668" marB="45668"/>
                </a:tc>
                <a:tc>
                  <a:txBody>
                    <a:bodyPr/>
                    <a:lstStyle/>
                    <a:p>
                      <a:r>
                        <a:rPr lang="pt-BR" sz="2500" dirty="0"/>
                        <a:t>ATIVO</a:t>
                      </a:r>
                    </a:p>
                  </a:txBody>
                  <a:tcPr marL="91434" marR="91434" marT="45668" marB="45668"/>
                </a:tc>
                <a:tc>
                  <a:txBody>
                    <a:bodyPr/>
                    <a:lstStyle/>
                    <a:p>
                      <a:r>
                        <a:rPr lang="pt-BR" sz="2500" dirty="0"/>
                        <a:t>456</a:t>
                      </a:r>
                    </a:p>
                  </a:txBody>
                  <a:tcPr marL="91434" marR="91434" marT="45668" marB="45668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2281">
                <a:tc>
                  <a:txBody>
                    <a:bodyPr/>
                    <a:lstStyle/>
                    <a:p>
                      <a:pPr algn="r"/>
                      <a:r>
                        <a:rPr lang="pt-BR" sz="2500" dirty="0"/>
                        <a:t>CÂMARA MUNICIPAL</a:t>
                      </a:r>
                    </a:p>
                  </a:txBody>
                  <a:tcPr marL="91434" marR="91434" marT="45668" marB="45668"/>
                </a:tc>
                <a:tc>
                  <a:txBody>
                    <a:bodyPr/>
                    <a:lstStyle/>
                    <a:p>
                      <a:r>
                        <a:rPr lang="pt-BR" sz="2500" dirty="0"/>
                        <a:t>ATIVO</a:t>
                      </a:r>
                    </a:p>
                  </a:txBody>
                  <a:tcPr marL="91434" marR="91434" marT="45668" marB="45668"/>
                </a:tc>
                <a:tc>
                  <a:txBody>
                    <a:bodyPr/>
                    <a:lstStyle/>
                    <a:p>
                      <a:r>
                        <a:rPr lang="pt-BR" sz="2500" dirty="0"/>
                        <a:t>0</a:t>
                      </a:r>
                    </a:p>
                  </a:txBody>
                  <a:tcPr marL="91434" marR="91434" marT="45668" marB="45668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2281">
                <a:tc rowSpan="2">
                  <a:txBody>
                    <a:bodyPr/>
                    <a:lstStyle/>
                    <a:p>
                      <a:pPr algn="r"/>
                      <a:endParaRPr lang="pt-BR" sz="2500" dirty="0"/>
                    </a:p>
                    <a:p>
                      <a:pPr algn="r"/>
                      <a:r>
                        <a:rPr lang="pt-BR" sz="2500" dirty="0"/>
                        <a:t>PREVI SAPUCAIA</a:t>
                      </a:r>
                    </a:p>
                  </a:txBody>
                  <a:tcPr marL="91434" marR="91434" marT="45668" marB="45668"/>
                </a:tc>
                <a:tc>
                  <a:txBody>
                    <a:bodyPr/>
                    <a:lstStyle/>
                    <a:p>
                      <a:r>
                        <a:rPr lang="pt-BR" sz="2500" dirty="0"/>
                        <a:t>APOSENTADOS</a:t>
                      </a:r>
                    </a:p>
                  </a:txBody>
                  <a:tcPr marL="91434" marR="91434" marT="45668" marB="45668"/>
                </a:tc>
                <a:tc>
                  <a:txBody>
                    <a:bodyPr/>
                    <a:lstStyle/>
                    <a:p>
                      <a:r>
                        <a:rPr lang="pt-BR" sz="2500" dirty="0"/>
                        <a:t>49</a:t>
                      </a:r>
                    </a:p>
                  </a:txBody>
                  <a:tcPr marL="91434" marR="91434" marT="45668" marB="45668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2281">
                <a:tc v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500" dirty="0"/>
                        <a:t>PENSIONISTAS</a:t>
                      </a:r>
                    </a:p>
                  </a:txBody>
                  <a:tcPr marL="91434" marR="91434" marT="45668" marB="45668"/>
                </a:tc>
                <a:tc>
                  <a:txBody>
                    <a:bodyPr/>
                    <a:lstStyle/>
                    <a:p>
                      <a:r>
                        <a:rPr lang="pt-BR" sz="2500" dirty="0"/>
                        <a:t>0</a:t>
                      </a:r>
                    </a:p>
                  </a:txBody>
                  <a:tcPr marL="91434" marR="91434" marT="45668" marB="45668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2281">
                <a:tc gridSpan="2">
                  <a:txBody>
                    <a:bodyPr/>
                    <a:lstStyle/>
                    <a:p>
                      <a:pPr algn="r"/>
                      <a:r>
                        <a:rPr lang="pt-BR" sz="25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TOTAL</a:t>
                      </a:r>
                    </a:p>
                  </a:txBody>
                  <a:tcPr marL="91434" marR="91434" marT="45668" marB="45668">
                    <a:solidFill>
                      <a:schemeClr val="bg2">
                        <a:lumMod val="2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5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505</a:t>
                      </a:r>
                    </a:p>
                  </a:txBody>
                  <a:tcPr marL="91434" marR="91434" marT="45668" marB="45668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C2EB704-94AE-4677-898E-6CDADD8CA41B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115888"/>
            <a:ext cx="9144000" cy="695325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t-B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APOSENTADORIAS CONCEDIDAS</a:t>
            </a:r>
          </a:p>
        </p:txBody>
      </p:sp>
      <p:graphicFrame>
        <p:nvGraphicFramePr>
          <p:cNvPr id="4" name="Tabela 4">
            <a:extLst>
              <a:ext uri="{FF2B5EF4-FFF2-40B4-BE49-F238E27FC236}">
                <a16:creationId xmlns:a16="http://schemas.microsoft.com/office/drawing/2014/main" id="{A99E9F49-295B-4AA2-8E18-B36FCBA9E669}"/>
              </a:ext>
            </a:extLst>
          </p:cNvPr>
          <p:cNvGraphicFramePr>
            <a:graphicFrameLocks noGrp="1"/>
          </p:cNvGraphicFramePr>
          <p:nvPr>
            <p:ph idx="4294967295"/>
          </p:nvPr>
        </p:nvGraphicFramePr>
        <p:xfrm>
          <a:off x="107950" y="692150"/>
          <a:ext cx="8856663" cy="50053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165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438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962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96326">
                <a:tc>
                  <a:txBody>
                    <a:bodyPr/>
                    <a:lstStyle/>
                    <a:p>
                      <a:pPr algn="ctr"/>
                      <a:r>
                        <a:rPr lang="pt-BR" sz="2000" dirty="0"/>
                        <a:t>TIPO</a:t>
                      </a:r>
                    </a:p>
                  </a:txBody>
                  <a:tcPr marL="91444" marR="91444" marT="45726" marB="457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/>
                        <a:t>1º SEMESTRE</a:t>
                      </a:r>
                    </a:p>
                  </a:txBody>
                  <a:tcPr marL="91444" marR="91444" marT="45726" marB="457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/>
                        <a:t>VALORES</a:t>
                      </a:r>
                    </a:p>
                  </a:txBody>
                  <a:tcPr marL="91444" marR="91444" marT="45726" marB="45726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34265">
                <a:tc>
                  <a:txBody>
                    <a:bodyPr/>
                    <a:lstStyle/>
                    <a:p>
                      <a:pPr algn="r"/>
                      <a:r>
                        <a:rPr lang="pt-BR" sz="2000" b="0" i="0" kern="1200" dirty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Especial por tempo de contribuição</a:t>
                      </a:r>
                      <a:br>
                        <a:rPr lang="pt-BR" sz="2000" b="0" i="0" kern="1200" dirty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pt-BR" sz="2000" b="0" i="0" kern="1200" dirty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(Paridade/Integralidade)</a:t>
                      </a:r>
                      <a:endParaRPr lang="pt-BR" sz="20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91444" marR="91444" marT="45726" marB="457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/>
                        <a:t>3</a:t>
                      </a:r>
                    </a:p>
                  </a:txBody>
                  <a:tcPr marL="91444" marR="91444" marT="45726" marB="457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/>
                        <a:t>11.392,92</a:t>
                      </a:r>
                    </a:p>
                  </a:txBody>
                  <a:tcPr marL="91444" marR="91444" marT="45726" marB="45726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1202">
                <a:tc>
                  <a:txBody>
                    <a:bodyPr/>
                    <a:lstStyle/>
                    <a:p>
                      <a:pPr algn="r"/>
                      <a:r>
                        <a:rPr lang="pt-BR" sz="20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Especial por tempo de contribuição (média)</a:t>
                      </a:r>
                    </a:p>
                  </a:txBody>
                  <a:tcPr marL="91444" marR="91444" marT="45726" marB="457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/>
                        <a:t>0</a:t>
                      </a:r>
                    </a:p>
                  </a:txBody>
                  <a:tcPr marL="91444" marR="91444" marT="45726" marB="457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/>
                        <a:t>0</a:t>
                      </a:r>
                    </a:p>
                  </a:txBody>
                  <a:tcPr marL="91444" marR="91444" marT="45726" marB="45726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06077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b="0" i="0" kern="1200" dirty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Tempo de Contribuição </a:t>
                      </a:r>
                      <a:br>
                        <a:rPr lang="pt-BR" sz="2000" b="0" i="0" kern="1200" dirty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pt-BR" sz="2000" b="0" i="0" kern="1200" dirty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(Paridade/Integralidade)</a:t>
                      </a:r>
                      <a:endParaRPr lang="pt-BR" sz="20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r"/>
                      <a:endParaRPr lang="pt-BR" sz="20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91444" marR="91444" marT="45726" marB="457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/>
                        <a:t>1</a:t>
                      </a:r>
                    </a:p>
                  </a:txBody>
                  <a:tcPr marL="91444" marR="91444" marT="45726" marB="457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/>
                        <a:t>1.175,04</a:t>
                      </a:r>
                    </a:p>
                  </a:txBody>
                  <a:tcPr marL="91444" marR="91444" marT="45726" marB="45726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6326">
                <a:tc>
                  <a:txBody>
                    <a:bodyPr/>
                    <a:lstStyle/>
                    <a:p>
                      <a:pPr algn="r"/>
                      <a:r>
                        <a:rPr lang="pt-BR" sz="20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Por IDADE</a:t>
                      </a:r>
                    </a:p>
                  </a:txBody>
                  <a:tcPr marL="91444" marR="91444" marT="45726" marB="457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/>
                        <a:t>3</a:t>
                      </a:r>
                    </a:p>
                  </a:txBody>
                  <a:tcPr marL="91444" marR="91444" marT="45726" marB="457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/>
                        <a:t>2.735,28</a:t>
                      </a:r>
                    </a:p>
                  </a:txBody>
                  <a:tcPr marL="91444" marR="91444" marT="45726" marB="45726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27112">
                <a:tc>
                  <a:txBody>
                    <a:bodyPr/>
                    <a:lstStyle/>
                    <a:p>
                      <a:pPr algn="r"/>
                      <a:r>
                        <a:rPr lang="pt-BR" sz="20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Invalidez</a:t>
                      </a:r>
                    </a:p>
                  </a:txBody>
                  <a:tcPr marL="91444" marR="91444" marT="45726" marB="457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/>
                        <a:t>0</a:t>
                      </a:r>
                    </a:p>
                  </a:txBody>
                  <a:tcPr marL="91444" marR="91444" marT="45726" marB="457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/>
                        <a:t>0</a:t>
                      </a:r>
                    </a:p>
                  </a:txBody>
                  <a:tcPr marL="91444" marR="91444" marT="45726" marB="45726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6326">
                <a:tc>
                  <a:txBody>
                    <a:bodyPr/>
                    <a:lstStyle/>
                    <a:p>
                      <a:pPr algn="r"/>
                      <a:r>
                        <a:rPr lang="pt-BR" sz="20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Compulsória</a:t>
                      </a:r>
                    </a:p>
                  </a:txBody>
                  <a:tcPr marL="91444" marR="91444" marT="45726" marB="457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/>
                        <a:t>0</a:t>
                      </a:r>
                    </a:p>
                  </a:txBody>
                  <a:tcPr marL="91444" marR="91444" marT="45726" marB="457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/>
                        <a:t>0</a:t>
                      </a:r>
                    </a:p>
                  </a:txBody>
                  <a:tcPr marL="91444" marR="91444" marT="45726" marB="45726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47754">
                <a:tc>
                  <a:txBody>
                    <a:bodyPr/>
                    <a:lstStyle/>
                    <a:p>
                      <a:pPr algn="r"/>
                      <a:r>
                        <a:rPr lang="pt-BR" sz="20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TOTAL</a:t>
                      </a:r>
                    </a:p>
                  </a:txBody>
                  <a:tcPr marL="91444" marR="91444" marT="45726" marB="45726"/>
                </a:tc>
                <a:tc>
                  <a:txBody>
                    <a:bodyPr/>
                    <a:lstStyle/>
                    <a:p>
                      <a:pPr algn="ctr"/>
                      <a:endParaRPr lang="pt-BR" sz="20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91444" marR="91444" marT="45726" marB="457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R$15.303,24</a:t>
                      </a:r>
                    </a:p>
                  </a:txBody>
                  <a:tcPr marL="91444" marR="91444" marT="45726" marB="45726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0E3C116-D05B-497C-92CA-749FBA08E9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75" y="908050"/>
            <a:ext cx="9144000" cy="695325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t-B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BENEFÍCIOS TEMPORÁRIOS</a:t>
            </a:r>
            <a:br>
              <a:rPr lang="pt-BR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pt-B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CONCEDIDOS</a:t>
            </a:r>
          </a:p>
        </p:txBody>
      </p:sp>
      <p:graphicFrame>
        <p:nvGraphicFramePr>
          <p:cNvPr id="4" name="Tabela 4">
            <a:extLst>
              <a:ext uri="{FF2B5EF4-FFF2-40B4-BE49-F238E27FC236}">
                <a16:creationId xmlns:a16="http://schemas.microsoft.com/office/drawing/2014/main" id="{BACD88FB-3EF5-4012-A4DB-37613094EC6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75228696"/>
              </p:ext>
            </p:extLst>
          </p:nvPr>
        </p:nvGraphicFramePr>
        <p:xfrm>
          <a:off x="755650" y="1773238"/>
          <a:ext cx="7777163" cy="36809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67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139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164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60477">
                <a:tc>
                  <a:txBody>
                    <a:bodyPr/>
                    <a:lstStyle/>
                    <a:p>
                      <a:pPr algn="ctr"/>
                      <a:r>
                        <a:rPr lang="pt-BR" sz="2300" dirty="0"/>
                        <a:t>TIPO</a:t>
                      </a:r>
                    </a:p>
                  </a:txBody>
                  <a:tcPr marL="91455" marR="91455" marT="45712" marB="45712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t-BR" sz="2300" dirty="0"/>
                        <a:t>1º SEMESTRE 2020</a:t>
                      </a:r>
                    </a:p>
                  </a:txBody>
                  <a:tcPr marL="91455" marR="91455" marT="45712" marB="45712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79261">
                <a:tc>
                  <a:txBody>
                    <a:bodyPr/>
                    <a:lstStyle/>
                    <a:p>
                      <a:pPr algn="r"/>
                      <a:r>
                        <a:rPr lang="pt-BR" sz="2300" b="0" i="0" kern="1200" dirty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AUXÍLIO DOENÇA</a:t>
                      </a:r>
                      <a:endParaRPr lang="pt-BR" sz="23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91455" marR="91455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300" b="1" dirty="0"/>
                        <a:t>19</a:t>
                      </a:r>
                    </a:p>
                  </a:txBody>
                  <a:tcPr marL="91455" marR="91455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300" b="0" dirty="0"/>
                        <a:t>R$ 55.969,10</a:t>
                      </a:r>
                    </a:p>
                  </a:txBody>
                  <a:tcPr marL="91455" marR="91455" marT="45712" marB="45712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5704">
                <a:tc>
                  <a:txBody>
                    <a:bodyPr/>
                    <a:lstStyle/>
                    <a:p>
                      <a:pPr algn="r"/>
                      <a:r>
                        <a:rPr lang="pt-BR" sz="23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AUXÍLIO RECLUSÃO</a:t>
                      </a:r>
                    </a:p>
                  </a:txBody>
                  <a:tcPr marL="91455" marR="91455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300" b="1" dirty="0"/>
                        <a:t>4</a:t>
                      </a:r>
                    </a:p>
                  </a:txBody>
                  <a:tcPr marL="91455" marR="91455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300" b="0" dirty="0"/>
                        <a:t>R$ 4.950,30</a:t>
                      </a:r>
                    </a:p>
                  </a:txBody>
                  <a:tcPr marL="91455" marR="91455" marT="45712" marB="45712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5704">
                <a:tc>
                  <a:txBody>
                    <a:bodyPr/>
                    <a:lstStyle/>
                    <a:p>
                      <a:pPr algn="r"/>
                      <a:r>
                        <a:rPr lang="pt-BR" sz="2300" b="0" i="0" kern="1200" dirty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SALÁRIO MATERNIDADE</a:t>
                      </a:r>
                      <a:endParaRPr lang="pt-BR" sz="23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91455" marR="91455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300" b="1" dirty="0"/>
                        <a:t>8</a:t>
                      </a:r>
                    </a:p>
                  </a:txBody>
                  <a:tcPr marL="91455" marR="91455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300" b="0" dirty="0"/>
                        <a:t>R$ 19.759,31</a:t>
                      </a:r>
                    </a:p>
                  </a:txBody>
                  <a:tcPr marL="91455" marR="91455" marT="45712" marB="45712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9837">
                <a:tc>
                  <a:txBody>
                    <a:bodyPr/>
                    <a:lstStyle/>
                    <a:p>
                      <a:pPr algn="r"/>
                      <a:r>
                        <a:rPr lang="pt-BR" sz="25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TOTAL</a:t>
                      </a:r>
                    </a:p>
                  </a:txBody>
                  <a:tcPr marL="91455" marR="91455" marT="45712" marB="45712"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pt-BR" sz="25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R$ 80.678,71</a:t>
                      </a:r>
                    </a:p>
                  </a:txBody>
                  <a:tcPr marL="91455" marR="91455" marT="45712" marB="45712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" name="Retângulo 2">
            <a:extLst>
              <a:ext uri="{FF2B5EF4-FFF2-40B4-BE49-F238E27FC236}">
                <a16:creationId xmlns:a16="http://schemas.microsoft.com/office/drawing/2014/main" id="{7DA63F6D-4AE0-43BD-A608-268229CC94E2}"/>
              </a:ext>
            </a:extLst>
          </p:cNvPr>
          <p:cNvSpPr/>
          <p:nvPr/>
        </p:nvSpPr>
        <p:spPr>
          <a:xfrm>
            <a:off x="827088" y="5470525"/>
            <a:ext cx="8281987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pt-BR" sz="20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*Os benefícios temporários foram pagos até o mês de maio, passando</a:t>
            </a:r>
          </a:p>
          <a:p>
            <a:pPr>
              <a:defRPr/>
            </a:pPr>
            <a:r>
              <a:rPr lang="pt-BR" sz="20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 ser responsabilidade do ente a partir de então.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>
            <a:extLst>
              <a:ext uri="{FF2B5EF4-FFF2-40B4-BE49-F238E27FC236}">
                <a16:creationId xmlns:a16="http://schemas.microsoft.com/office/drawing/2014/main" id="{C95BA78C-6890-4C8C-A2D5-F62AF82E47D1}"/>
              </a:ext>
            </a:extLst>
          </p:cNvPr>
          <p:cNvSpPr txBox="1"/>
          <p:nvPr/>
        </p:nvSpPr>
        <p:spPr>
          <a:xfrm>
            <a:off x="663575" y="404813"/>
            <a:ext cx="7959725" cy="1016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3000" b="1" cap="small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Somatório Despesas Executadas 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3000" b="1" cap="small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1º Semestre/2020</a:t>
            </a:r>
          </a:p>
        </p:txBody>
      </p:sp>
      <p:graphicFrame>
        <p:nvGraphicFramePr>
          <p:cNvPr id="3" name="Tabela 2">
            <a:extLst>
              <a:ext uri="{FF2B5EF4-FFF2-40B4-BE49-F238E27FC236}">
                <a16:creationId xmlns:a16="http://schemas.microsoft.com/office/drawing/2014/main" id="{D145C6A4-4DCC-4E5F-8E3E-D20E100873E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1184322"/>
              </p:ext>
            </p:extLst>
          </p:nvPr>
        </p:nvGraphicFramePr>
        <p:xfrm>
          <a:off x="663575" y="1844675"/>
          <a:ext cx="7761288" cy="38861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682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930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48870">
                <a:tc>
                  <a:txBody>
                    <a:bodyPr/>
                    <a:lstStyle/>
                    <a:p>
                      <a:pPr algn="ctr"/>
                      <a:r>
                        <a:rPr lang="pt-BR" sz="3000" cap="small" baseline="0" dirty="0"/>
                        <a:t>Despesas</a:t>
                      </a:r>
                    </a:p>
                  </a:txBody>
                  <a:tcPr marL="91455" marR="91455" marT="45750" marB="4575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000" cap="small" baseline="0" dirty="0"/>
                        <a:t>Valor – R$</a:t>
                      </a:r>
                    </a:p>
                  </a:txBody>
                  <a:tcPr marL="91455" marR="91455" marT="45750" marB="4575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0924">
                <a:tc>
                  <a:txBody>
                    <a:bodyPr/>
                    <a:lstStyle/>
                    <a:p>
                      <a:pPr algn="ctr"/>
                      <a:r>
                        <a:rPr lang="pt-BR" sz="3000" cap="small" baseline="0" dirty="0"/>
                        <a:t>Aposentadorias</a:t>
                      </a:r>
                    </a:p>
                  </a:txBody>
                  <a:tcPr marL="91455" marR="91455" marT="45750" marB="4575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000" cap="small" baseline="0" dirty="0"/>
                        <a:t>528.820,86</a:t>
                      </a:r>
                    </a:p>
                  </a:txBody>
                  <a:tcPr marL="91455" marR="91455" marT="45750" marB="4575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8870">
                <a:tc>
                  <a:txBody>
                    <a:bodyPr/>
                    <a:lstStyle/>
                    <a:p>
                      <a:pPr algn="ctr"/>
                      <a:r>
                        <a:rPr lang="pt-BR" sz="3000" cap="small" baseline="0" dirty="0"/>
                        <a:t>Auxílio-Doença</a:t>
                      </a:r>
                    </a:p>
                  </a:txBody>
                  <a:tcPr marL="91455" marR="91455" marT="45750" marB="4575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000" cap="small" baseline="0" dirty="0"/>
                        <a:t>55.969,10</a:t>
                      </a:r>
                    </a:p>
                  </a:txBody>
                  <a:tcPr marL="91455" marR="91455" marT="45750" marB="4575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8870">
                <a:tc>
                  <a:txBody>
                    <a:bodyPr/>
                    <a:lstStyle/>
                    <a:p>
                      <a:pPr algn="ctr"/>
                      <a:r>
                        <a:rPr lang="pt-BR" sz="3000" cap="small" baseline="0" dirty="0"/>
                        <a:t>Auxílio-Reclusão</a:t>
                      </a:r>
                    </a:p>
                  </a:txBody>
                  <a:tcPr marL="91455" marR="91455" marT="45750" marB="4575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000" cap="small" baseline="0" dirty="0"/>
                        <a:t>4.950,30</a:t>
                      </a:r>
                    </a:p>
                  </a:txBody>
                  <a:tcPr marL="91455" marR="91455" marT="45750" marB="4575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8870">
                <a:tc>
                  <a:txBody>
                    <a:bodyPr/>
                    <a:lstStyle/>
                    <a:p>
                      <a:pPr algn="ctr"/>
                      <a:r>
                        <a:rPr lang="pt-BR" sz="3000" cap="small" baseline="0" dirty="0"/>
                        <a:t>Salário Maternidade</a:t>
                      </a:r>
                    </a:p>
                  </a:txBody>
                  <a:tcPr marL="91455" marR="91455" marT="45750" marB="4575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000" cap="small" baseline="0" dirty="0"/>
                        <a:t>19.759,31</a:t>
                      </a:r>
                    </a:p>
                  </a:txBody>
                  <a:tcPr marL="91455" marR="91455" marT="45750" marB="4575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0924">
                <a:tc>
                  <a:txBody>
                    <a:bodyPr/>
                    <a:lstStyle/>
                    <a:p>
                      <a:pPr algn="ctr"/>
                      <a:r>
                        <a:rPr lang="pt-BR" sz="3000" cap="small" baseline="0" dirty="0"/>
                        <a:t>Despesas Administrativas</a:t>
                      </a:r>
                    </a:p>
                  </a:txBody>
                  <a:tcPr marL="91455" marR="91455" marT="45750" marB="4575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000" cap="small" baseline="0" dirty="0"/>
                        <a:t>76.053,70</a:t>
                      </a:r>
                    </a:p>
                  </a:txBody>
                  <a:tcPr marL="91455" marR="91455" marT="45750" marB="4575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48870">
                <a:tc>
                  <a:txBody>
                    <a:bodyPr/>
                    <a:lstStyle/>
                    <a:p>
                      <a:pPr algn="ctr"/>
                      <a:r>
                        <a:rPr lang="pt-BR" sz="3000" b="1" cap="small" baseline="0" dirty="0"/>
                        <a:t>TOTAL</a:t>
                      </a:r>
                    </a:p>
                  </a:txBody>
                  <a:tcPr marL="91455" marR="91455" marT="45750" marB="4575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000" b="1" cap="small" baseline="0" dirty="0"/>
                        <a:t>685.553,27</a:t>
                      </a:r>
                    </a:p>
                  </a:txBody>
                  <a:tcPr marL="91455" marR="91455" marT="45750" marB="4575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>
            <a:extLst>
              <a:ext uri="{FF2B5EF4-FFF2-40B4-BE49-F238E27FC236}">
                <a16:creationId xmlns:a16="http://schemas.microsoft.com/office/drawing/2014/main" id="{70C21250-330D-4FC4-BD6F-1A7E6E66CCC6}"/>
              </a:ext>
            </a:extLst>
          </p:cNvPr>
          <p:cNvSpPr txBox="1"/>
          <p:nvPr/>
        </p:nvSpPr>
        <p:spPr>
          <a:xfrm>
            <a:off x="665163" y="127000"/>
            <a:ext cx="7959725" cy="1016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3000" b="1" cap="small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SOMATÓRIO RECEITAS REALIZADAS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3000" b="1" cap="small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1º Semestre/2020</a:t>
            </a:r>
          </a:p>
        </p:txBody>
      </p:sp>
      <p:graphicFrame>
        <p:nvGraphicFramePr>
          <p:cNvPr id="3" name="Tabela 2">
            <a:extLst>
              <a:ext uri="{FF2B5EF4-FFF2-40B4-BE49-F238E27FC236}">
                <a16:creationId xmlns:a16="http://schemas.microsoft.com/office/drawing/2014/main" id="{CBC7C52C-7594-429C-A923-CE551D00CB8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3414729"/>
              </p:ext>
            </p:extLst>
          </p:nvPr>
        </p:nvGraphicFramePr>
        <p:xfrm>
          <a:off x="684213" y="1196975"/>
          <a:ext cx="7616825" cy="52237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717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450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84356">
                <a:tc>
                  <a:txBody>
                    <a:bodyPr/>
                    <a:lstStyle/>
                    <a:p>
                      <a:pPr algn="ctr"/>
                      <a:r>
                        <a:rPr lang="pt-BR" sz="2500" cap="small" baseline="0" dirty="0"/>
                        <a:t>Receitas</a:t>
                      </a:r>
                    </a:p>
                  </a:txBody>
                  <a:tcPr marL="91395" marR="91395" marT="45736" marB="457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500" cap="small" baseline="0" dirty="0"/>
                        <a:t>Valor – R$</a:t>
                      </a:r>
                    </a:p>
                  </a:txBody>
                  <a:tcPr marL="91395" marR="91395" marT="45736" marB="45736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9749">
                <a:tc>
                  <a:txBody>
                    <a:bodyPr/>
                    <a:lstStyle/>
                    <a:p>
                      <a:pPr algn="ctr"/>
                      <a:r>
                        <a:rPr lang="pt-BR" sz="2500" cap="small" baseline="0" dirty="0"/>
                        <a:t>Contribuições Servidores</a:t>
                      </a:r>
                    </a:p>
                  </a:txBody>
                  <a:tcPr marL="91395" marR="91395" marT="45736" marB="457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500" cap="small" baseline="0" dirty="0"/>
                        <a:t>498.169,76</a:t>
                      </a:r>
                    </a:p>
                  </a:txBody>
                  <a:tcPr marL="91395" marR="91395" marT="45736" marB="45736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9749">
                <a:tc>
                  <a:txBody>
                    <a:bodyPr/>
                    <a:lstStyle/>
                    <a:p>
                      <a:pPr algn="ctr"/>
                      <a:r>
                        <a:rPr lang="pt-BR" sz="2500" cap="small" baseline="0" dirty="0"/>
                        <a:t>Contribuições do Ente</a:t>
                      </a:r>
                    </a:p>
                  </a:txBody>
                  <a:tcPr marL="91395" marR="91395" marT="45736" marB="457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500" cap="small" baseline="0" dirty="0"/>
                        <a:t>826.313,28</a:t>
                      </a:r>
                    </a:p>
                  </a:txBody>
                  <a:tcPr marL="91395" marR="91395" marT="45736" marB="45736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94361">
                <a:tc>
                  <a:txBody>
                    <a:bodyPr/>
                    <a:lstStyle/>
                    <a:p>
                      <a:pPr algn="ctr"/>
                      <a:r>
                        <a:rPr lang="pt-BR" sz="2500" cap="small" baseline="0" dirty="0"/>
                        <a:t>Contribuições ref. Cedidos/licenciados</a:t>
                      </a:r>
                    </a:p>
                  </a:txBody>
                  <a:tcPr marL="91395" marR="91395" marT="45736" marB="457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500" cap="small" baseline="0" dirty="0"/>
                        <a:t>16.607,69</a:t>
                      </a:r>
                    </a:p>
                    <a:p>
                      <a:pPr algn="ctr"/>
                      <a:endParaRPr lang="pt-BR" sz="2500" cap="small" baseline="0" dirty="0"/>
                    </a:p>
                  </a:txBody>
                  <a:tcPr marL="91395" marR="91395" marT="45736" marB="45736"/>
                </a:tc>
                <a:extLst>
                  <a:ext uri="{0D108BD9-81ED-4DB2-BD59-A6C34878D82A}">
                    <a16:rowId xmlns:a16="http://schemas.microsoft.com/office/drawing/2014/main" val="1991596263"/>
                  </a:ext>
                </a:extLst>
              </a:tr>
              <a:tr h="474942">
                <a:tc>
                  <a:txBody>
                    <a:bodyPr/>
                    <a:lstStyle/>
                    <a:p>
                      <a:pPr algn="ctr"/>
                      <a:r>
                        <a:rPr lang="pt-BR" sz="2500" cap="small" baseline="0" dirty="0"/>
                        <a:t>Receita de Investimentos</a:t>
                      </a:r>
                    </a:p>
                  </a:txBody>
                  <a:tcPr marL="91395" marR="91395" marT="45736" marB="457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500" cap="small" baseline="0" dirty="0"/>
                        <a:t>174.449,60</a:t>
                      </a:r>
                    </a:p>
                  </a:txBody>
                  <a:tcPr marL="91395" marR="91395" marT="45736" marB="45736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9749">
                <a:tc>
                  <a:txBody>
                    <a:bodyPr/>
                    <a:lstStyle/>
                    <a:p>
                      <a:pPr algn="ctr"/>
                      <a:r>
                        <a:rPr lang="pt-BR" sz="2500" b="1" cap="small" baseline="0" dirty="0">
                          <a:solidFill>
                            <a:srgbClr val="FF0000"/>
                          </a:solidFill>
                        </a:rPr>
                        <a:t>Deduções da Receita</a:t>
                      </a:r>
                    </a:p>
                  </a:txBody>
                  <a:tcPr marL="91395" marR="91395" marT="45736" marB="457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500" b="1" cap="small" baseline="0" dirty="0">
                          <a:solidFill>
                            <a:srgbClr val="FF0000"/>
                          </a:solidFill>
                        </a:rPr>
                        <a:t>-</a:t>
                      </a:r>
                    </a:p>
                  </a:txBody>
                  <a:tcPr marL="91395" marR="91395" marT="45736" marB="45736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9749">
                <a:tc>
                  <a:txBody>
                    <a:bodyPr/>
                    <a:lstStyle/>
                    <a:p>
                      <a:pPr algn="ctr"/>
                      <a:r>
                        <a:rPr lang="pt-BR" sz="2500" b="1" cap="small" baseline="0" dirty="0">
                          <a:solidFill>
                            <a:srgbClr val="002060"/>
                          </a:solidFill>
                        </a:rPr>
                        <a:t>TOTAL ARRECADADO</a:t>
                      </a:r>
                    </a:p>
                  </a:txBody>
                  <a:tcPr marL="91395" marR="91395" marT="45736" marB="457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500" b="1" cap="small" baseline="0" dirty="0">
                          <a:solidFill>
                            <a:srgbClr val="00823B"/>
                          </a:solidFill>
                        </a:rPr>
                        <a:t>1.515.540,33</a:t>
                      </a:r>
                    </a:p>
                  </a:txBody>
                  <a:tcPr marL="91395" marR="91395" marT="45736" marB="45736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9749">
                <a:tc>
                  <a:txBody>
                    <a:bodyPr/>
                    <a:lstStyle/>
                    <a:p>
                      <a:pPr algn="ctr"/>
                      <a:r>
                        <a:rPr lang="pt-BR" sz="2500" b="1" cap="small" baseline="0" dirty="0">
                          <a:solidFill>
                            <a:srgbClr val="FF0000"/>
                          </a:solidFill>
                        </a:rPr>
                        <a:t>DESPESA NO PERÍODO</a:t>
                      </a:r>
                    </a:p>
                  </a:txBody>
                  <a:tcPr marL="91395" marR="91395" marT="45736" marB="457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500" b="1" cap="small" baseline="0" dirty="0">
                          <a:solidFill>
                            <a:srgbClr val="FF0000"/>
                          </a:solidFill>
                        </a:rPr>
                        <a:t>685.533,27</a:t>
                      </a:r>
                    </a:p>
                  </a:txBody>
                  <a:tcPr marL="91395" marR="91395" marT="45736" marB="45736"/>
                </a:tc>
                <a:extLst>
                  <a:ext uri="{0D108BD9-81ED-4DB2-BD59-A6C34878D82A}">
                    <a16:rowId xmlns:a16="http://schemas.microsoft.com/office/drawing/2014/main" val="3959563805"/>
                  </a:ext>
                </a:extLst>
              </a:tr>
              <a:tr h="439749">
                <a:tc>
                  <a:txBody>
                    <a:bodyPr/>
                    <a:lstStyle/>
                    <a:p>
                      <a:pPr algn="ctr"/>
                      <a:r>
                        <a:rPr lang="pt-BR" sz="2500" b="1" cap="small" baseline="0" dirty="0"/>
                        <a:t>SALDO ANTERIOR</a:t>
                      </a:r>
                    </a:p>
                  </a:txBody>
                  <a:tcPr marL="91395" marR="91395" marT="45736" marB="457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500" b="1" cap="small" baseline="0" dirty="0">
                          <a:solidFill>
                            <a:schemeClr val="tx1"/>
                          </a:solidFill>
                        </a:rPr>
                        <a:t>8.407.379,46</a:t>
                      </a:r>
                    </a:p>
                  </a:txBody>
                  <a:tcPr marL="91395" marR="91395" marT="45736" marB="45736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76176">
                <a:tc>
                  <a:txBody>
                    <a:bodyPr/>
                    <a:lstStyle/>
                    <a:p>
                      <a:pPr algn="ctr"/>
                      <a:r>
                        <a:rPr lang="pt-BR" sz="2500" b="1" cap="small" baseline="0" dirty="0">
                          <a:solidFill>
                            <a:srgbClr val="002060"/>
                          </a:solidFill>
                        </a:rPr>
                        <a:t>SALDO AO FIM PERÍODO</a:t>
                      </a:r>
                    </a:p>
                  </a:txBody>
                  <a:tcPr marL="91395" marR="91395" marT="45736" marB="45736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t-BR" sz="2500" b="1" kern="1200" cap="small" baseline="0" dirty="0">
                          <a:solidFill>
                            <a:srgbClr val="00823B"/>
                          </a:solidFill>
                          <a:latin typeface="+mn-lt"/>
                          <a:ea typeface="+mn-ea"/>
                          <a:cs typeface="+mn-cs"/>
                        </a:rPr>
                        <a:t>9.237.366,52</a:t>
                      </a:r>
                    </a:p>
                  </a:txBody>
                  <a:tcPr marL="91395" marR="91395" marT="45736" marB="45736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>
    <p:wip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>
            <a:extLst>
              <a:ext uri="{FF2B5EF4-FFF2-40B4-BE49-F238E27FC236}">
                <a16:creationId xmlns:a16="http://schemas.microsoft.com/office/drawing/2014/main" id="{70C21250-330D-4FC4-BD6F-1A7E6E66CCC6}"/>
              </a:ext>
            </a:extLst>
          </p:cNvPr>
          <p:cNvSpPr txBox="1"/>
          <p:nvPr/>
        </p:nvSpPr>
        <p:spPr>
          <a:xfrm>
            <a:off x="665163" y="127000"/>
            <a:ext cx="7959725" cy="1016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3000" b="1" cap="small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DESPESAS REALIZADAS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3000" b="1" cap="small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1º Semestre/2020</a:t>
            </a:r>
          </a:p>
        </p:txBody>
      </p:sp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BB48A351-107C-479D-BE58-0E24B1B58D6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62985959"/>
              </p:ext>
            </p:extLst>
          </p:nvPr>
        </p:nvGraphicFramePr>
        <p:xfrm>
          <a:off x="899592" y="1052736"/>
          <a:ext cx="7488832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15240996"/>
      </p:ext>
    </p:extLst>
  </p:cSld>
  <p:clrMapOvr>
    <a:masterClrMapping/>
  </p:clrMapOvr>
  <p:transition spd="slow">
    <p:wip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>
            <a:extLst>
              <a:ext uri="{FF2B5EF4-FFF2-40B4-BE49-F238E27FC236}">
                <a16:creationId xmlns:a16="http://schemas.microsoft.com/office/drawing/2014/main" id="{E8BDCE9E-1531-4FCF-93D3-06851E8D2308}"/>
              </a:ext>
            </a:extLst>
          </p:cNvPr>
          <p:cNvSpPr txBox="1"/>
          <p:nvPr/>
        </p:nvSpPr>
        <p:spPr>
          <a:xfrm>
            <a:off x="676275" y="188913"/>
            <a:ext cx="7959725" cy="1016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3000" b="1" cap="small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APLICAÇÕES FINANCEIRAS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3000" b="1" cap="small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1º Semestre/2020</a:t>
            </a:r>
          </a:p>
        </p:txBody>
      </p:sp>
      <p:graphicFrame>
        <p:nvGraphicFramePr>
          <p:cNvPr id="3" name="Tabela 2">
            <a:extLst>
              <a:ext uri="{FF2B5EF4-FFF2-40B4-BE49-F238E27FC236}">
                <a16:creationId xmlns:a16="http://schemas.microsoft.com/office/drawing/2014/main" id="{E91C53CF-A853-4AF6-A84E-A7DE35D5E70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9184965"/>
              </p:ext>
            </p:extLst>
          </p:nvPr>
        </p:nvGraphicFramePr>
        <p:xfrm>
          <a:off x="179388" y="1700213"/>
          <a:ext cx="8464551" cy="37655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840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840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862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101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40291">
                <a:tc>
                  <a:txBody>
                    <a:bodyPr/>
                    <a:lstStyle/>
                    <a:p>
                      <a:pPr algn="ctr"/>
                      <a:r>
                        <a:rPr lang="pt-BR" sz="1800" cap="small" baseline="0" dirty="0"/>
                        <a:t>Instituição</a:t>
                      </a:r>
                    </a:p>
                  </a:txBody>
                  <a:tcPr marL="91420" marR="91420" marT="45718" marB="45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cap="small" baseline="0" dirty="0"/>
                        <a:t>SALDO 1º SEMESTRE - 2020</a:t>
                      </a:r>
                    </a:p>
                  </a:txBody>
                  <a:tcPr marL="91420" marR="91420" marT="45718" marB="45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cap="small" baseline="0" dirty="0"/>
                        <a:t>SALDO DEZEMBRO - 2019</a:t>
                      </a:r>
                    </a:p>
                  </a:txBody>
                  <a:tcPr marL="91420" marR="91420" marT="45718" marB="45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cap="small" baseline="0" dirty="0"/>
                        <a:t>% sobre PL</a:t>
                      </a:r>
                    </a:p>
                  </a:txBody>
                  <a:tcPr marL="91420" marR="91420" marT="45718" marB="45718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0291">
                <a:tc>
                  <a:txBody>
                    <a:bodyPr/>
                    <a:lstStyle/>
                    <a:p>
                      <a:pPr algn="ctr"/>
                      <a:r>
                        <a:rPr lang="pt-BR" sz="1800" cap="small" baseline="0" dirty="0"/>
                        <a:t>Caixa Econômica Federal </a:t>
                      </a:r>
                    </a:p>
                  </a:txBody>
                  <a:tcPr marL="91420" marR="91420" marT="45718" marB="45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5.219.875,77</a:t>
                      </a:r>
                      <a:br>
                        <a:rPr lang="pt-BR" sz="180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endParaRPr lang="pt-BR" sz="1800" cap="small" baseline="0" dirty="0"/>
                    </a:p>
                  </a:txBody>
                  <a:tcPr marL="91420" marR="91420" marT="45718" marB="45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/>
                        <a:t>4.600.866,91</a:t>
                      </a:r>
                    </a:p>
                  </a:txBody>
                  <a:tcPr marL="91420" marR="91420" marT="45718" marB="45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cap="small" baseline="0" dirty="0">
                          <a:solidFill>
                            <a:schemeClr val="tx1"/>
                          </a:solidFill>
                        </a:rPr>
                        <a:t>53,85</a:t>
                      </a:r>
                    </a:p>
                  </a:txBody>
                  <a:tcPr marL="91420" marR="91420" marT="45718" marB="45718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0291">
                <a:tc>
                  <a:txBody>
                    <a:bodyPr/>
                    <a:lstStyle/>
                    <a:p>
                      <a:pPr algn="ctr"/>
                      <a:r>
                        <a:rPr lang="pt-BR" sz="1800" cap="small" baseline="0" dirty="0"/>
                        <a:t>Banco do Brasil</a:t>
                      </a:r>
                    </a:p>
                  </a:txBody>
                  <a:tcPr marL="91420" marR="91420" marT="45718" marB="45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2.578.153,31</a:t>
                      </a:r>
                    </a:p>
                  </a:txBody>
                  <a:tcPr marL="91420" marR="91420" marT="45718" marB="45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/>
                        <a:t>2.117.448,51</a:t>
                      </a:r>
                      <a:endParaRPr lang="pt-BR" sz="1800" cap="small" baseline="0" dirty="0"/>
                    </a:p>
                  </a:txBody>
                  <a:tcPr marL="91420" marR="91420" marT="45718" marB="45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cap="small" baseline="0" dirty="0">
                          <a:solidFill>
                            <a:schemeClr val="tx1"/>
                          </a:solidFill>
                        </a:rPr>
                        <a:t>26,60</a:t>
                      </a:r>
                    </a:p>
                  </a:txBody>
                  <a:tcPr marL="91420" marR="91420" marT="45718" marB="45718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0104">
                <a:tc>
                  <a:txBody>
                    <a:bodyPr/>
                    <a:lstStyle/>
                    <a:p>
                      <a:pPr algn="ctr"/>
                      <a:r>
                        <a:rPr lang="pt-BR" sz="1800" cap="small" baseline="0" dirty="0"/>
                        <a:t>SICREDI</a:t>
                      </a:r>
                    </a:p>
                  </a:txBody>
                  <a:tcPr marL="91420" marR="91420" marT="45718" marB="45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1.885.588,78</a:t>
                      </a:r>
                    </a:p>
                  </a:txBody>
                  <a:tcPr marL="91420" marR="91420" marT="45718" marB="45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/>
                        <a:t>1.686.981,34</a:t>
                      </a:r>
                      <a:endParaRPr lang="pt-BR" sz="1800" cap="small" baseline="0" dirty="0"/>
                    </a:p>
                  </a:txBody>
                  <a:tcPr marL="91420" marR="91420" marT="45718" marB="45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cap="small" baseline="0" dirty="0">
                          <a:solidFill>
                            <a:schemeClr val="tx1"/>
                          </a:solidFill>
                        </a:rPr>
                        <a:t>19,45</a:t>
                      </a:r>
                    </a:p>
                  </a:txBody>
                  <a:tcPr marL="91420" marR="91420" marT="45718" marB="45718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0291">
                <a:tc>
                  <a:txBody>
                    <a:bodyPr/>
                    <a:lstStyle/>
                    <a:p>
                      <a:pPr algn="ctr"/>
                      <a:r>
                        <a:rPr lang="pt-BR" sz="1800" cap="small" baseline="0" dirty="0"/>
                        <a:t>Saldo em C/C</a:t>
                      </a:r>
                    </a:p>
                  </a:txBody>
                  <a:tcPr marL="91420" marR="91420" marT="45718" marB="45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9.303,00</a:t>
                      </a:r>
                      <a:br>
                        <a:rPr lang="pt-BR" sz="1800" i="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endParaRPr lang="pt-BR" sz="1800" cap="small" baseline="0" dirty="0">
                        <a:solidFill>
                          <a:srgbClr val="FF0000"/>
                        </a:solidFill>
                      </a:endParaRPr>
                    </a:p>
                  </a:txBody>
                  <a:tcPr marL="91420" marR="91420" marT="45718" marB="45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cap="small" baseline="0" dirty="0"/>
                        <a:t>2.082,70</a:t>
                      </a:r>
                    </a:p>
                  </a:txBody>
                  <a:tcPr marL="91420" marR="91420" marT="45718" marB="45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cap="small" baseline="0" dirty="0">
                          <a:solidFill>
                            <a:schemeClr val="tx1"/>
                          </a:solidFill>
                        </a:rPr>
                        <a:t>0,096</a:t>
                      </a:r>
                    </a:p>
                  </a:txBody>
                  <a:tcPr marL="91420" marR="91420" marT="45718" marB="45718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64284">
                <a:tc>
                  <a:txBody>
                    <a:bodyPr/>
                    <a:lstStyle/>
                    <a:p>
                      <a:pPr algn="ctr"/>
                      <a:r>
                        <a:rPr lang="pt-BR" sz="1800" b="1" cap="small" baseline="0" dirty="0"/>
                        <a:t>TOTAL</a:t>
                      </a:r>
                    </a:p>
                  </a:txBody>
                  <a:tcPr marL="91420" marR="91420" marT="45718" marB="45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cap="small" baseline="0" dirty="0"/>
                        <a:t>9.692.920,86</a:t>
                      </a:r>
                    </a:p>
                  </a:txBody>
                  <a:tcPr marL="91420" marR="91420" marT="45718" marB="45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/>
                        <a:t>8.407.379,46</a:t>
                      </a:r>
                      <a:endParaRPr lang="pt-BR" sz="1800" b="1" cap="small" baseline="0" dirty="0"/>
                    </a:p>
                  </a:txBody>
                  <a:tcPr marL="91420" marR="91420" marT="45718" marB="45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cap="small" baseline="0" dirty="0"/>
                        <a:t>100,00</a:t>
                      </a:r>
                    </a:p>
                  </a:txBody>
                  <a:tcPr marL="91420" marR="91420" marT="45718" marB="45718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>
    <p:wip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>
            <a:extLst>
              <a:ext uri="{FF2B5EF4-FFF2-40B4-BE49-F238E27FC236}">
                <a16:creationId xmlns:a16="http://schemas.microsoft.com/office/drawing/2014/main" id="{EDDB3746-2C5C-4C0E-9F9D-7DFEFA48B138}"/>
              </a:ext>
            </a:extLst>
          </p:cNvPr>
          <p:cNvSpPr txBox="1"/>
          <p:nvPr/>
        </p:nvSpPr>
        <p:spPr>
          <a:xfrm>
            <a:off x="676275" y="188913"/>
            <a:ext cx="7959725" cy="1016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3000" b="1" cap="small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RENTABILIDADE DAS APLICAÇÕES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3000" b="1" cap="small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1º Semestre/2020</a:t>
            </a:r>
          </a:p>
        </p:txBody>
      </p:sp>
      <p:graphicFrame>
        <p:nvGraphicFramePr>
          <p:cNvPr id="2" name="Tabela 3">
            <a:extLst>
              <a:ext uri="{FF2B5EF4-FFF2-40B4-BE49-F238E27FC236}">
                <a16:creationId xmlns:a16="http://schemas.microsoft.com/office/drawing/2014/main" id="{19E5C9F4-4057-478B-9576-55A7D4BD21C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8427933"/>
              </p:ext>
            </p:extLst>
          </p:nvPr>
        </p:nvGraphicFramePr>
        <p:xfrm>
          <a:off x="676274" y="1844824"/>
          <a:ext cx="7959726" cy="180020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39798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798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13053">
                <a:tc>
                  <a:txBody>
                    <a:bodyPr/>
                    <a:lstStyle/>
                    <a:p>
                      <a:r>
                        <a:rPr lang="pt-BR" sz="1800" dirty="0"/>
                        <a:t>Rentabilidade (R$)</a:t>
                      </a:r>
                    </a:p>
                  </a:txBody>
                  <a:tcPr marL="91441" marR="91441"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>
                          <a:solidFill>
                            <a:srgbClr val="00823B"/>
                          </a:solidFill>
                        </a:rPr>
                        <a:t>174.449,80</a:t>
                      </a:r>
                    </a:p>
                  </a:txBody>
                  <a:tcPr marL="91441" marR="91441" marT="45714" marB="45714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8714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1" dirty="0"/>
                        <a:t>Rentabilidade (%)</a:t>
                      </a:r>
                    </a:p>
                  </a:txBody>
                  <a:tcPr marL="91441" marR="91441"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>
                          <a:solidFill>
                            <a:srgbClr val="00823B"/>
                          </a:solidFill>
                        </a:rPr>
                        <a:t>2,08%</a:t>
                      </a:r>
                    </a:p>
                  </a:txBody>
                  <a:tcPr marL="91441" marR="91441" marT="45714" marB="45714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>
    <p:wipe/>
  </p:transition>
</p:sld>
</file>

<file path=ppt/theme/theme1.xml><?xml version="1.0" encoding="utf-8"?>
<a:theme xmlns:a="http://schemas.openxmlformats.org/drawingml/2006/main" name="Retrospectiva">
  <a:themeElements>
    <a:clrScheme name="Retrospectiva">
      <a:dk1>
        <a:srgbClr val="000000"/>
      </a:dk1>
      <a:lt1>
        <a:srgbClr val="FFFFFF"/>
      </a:lt1>
      <a:dk2>
        <a:srgbClr val="46464A"/>
      </a:dk2>
      <a:lt2>
        <a:srgbClr val="D1D9E1"/>
      </a:lt2>
      <a:accent1>
        <a:srgbClr val="6F6F74"/>
      </a:accent1>
      <a:accent2>
        <a:srgbClr val="A7B789"/>
      </a:accent2>
      <a:accent3>
        <a:srgbClr val="BEAE98"/>
      </a:accent3>
      <a:accent4>
        <a:srgbClr val="92A9B9"/>
      </a:accent4>
      <a:accent5>
        <a:srgbClr val="9C8265"/>
      </a:accent5>
      <a:accent6>
        <a:srgbClr val="8D6974"/>
      </a:accent6>
      <a:hlink>
        <a:srgbClr val="67AABF"/>
      </a:hlink>
      <a:folHlink>
        <a:srgbClr val="B1B5AB"/>
      </a:folHlink>
    </a:clrScheme>
    <a:fontScheme name="Retrospectiv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i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BAB94BD4-5D6D-4148-AB57-A4CCF1FD4E0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TM02900769[[fn=Retrospectiva]]</Template>
  <TotalTime>2409</TotalTime>
  <Words>308</Words>
  <Application>Microsoft Office PowerPoint</Application>
  <PresentationFormat>Apresentação na tela (4:3)</PresentationFormat>
  <Paragraphs>145</Paragraphs>
  <Slides>12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Retrospectiva</vt:lpstr>
      <vt:lpstr>Apresentação do PowerPoint</vt:lpstr>
      <vt:lpstr>MASSA DE SEGURADOS em 30/06/2020</vt:lpstr>
      <vt:lpstr>APOSENTADORIAS CONCEDIDAS</vt:lpstr>
      <vt:lpstr>BENEFÍCIOS TEMPORÁRIOS CONCEDIDOS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DESPESAS ADMINISTRATIVAS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Asus</dc:creator>
  <cp:lastModifiedBy>Bárbara Marques de Araújo</cp:lastModifiedBy>
  <cp:revision>128</cp:revision>
  <dcterms:created xsi:type="dcterms:W3CDTF">2015-08-12T14:11:55Z</dcterms:created>
  <dcterms:modified xsi:type="dcterms:W3CDTF">2020-09-25T19:05:17Z</dcterms:modified>
</cp:coreProperties>
</file>