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8" r:id="rId2"/>
    <p:sldId id="279" r:id="rId3"/>
    <p:sldId id="280" r:id="rId4"/>
    <p:sldId id="281" r:id="rId5"/>
    <p:sldId id="276" r:id="rId6"/>
    <p:sldId id="277" r:id="rId7"/>
    <p:sldId id="283" r:id="rId8"/>
    <p:sldId id="278" r:id="rId9"/>
    <p:sldId id="282" r:id="rId10"/>
    <p:sldId id="286" r:id="rId11"/>
    <p:sldId id="287" r:id="rId12"/>
    <p:sldId id="285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árbara Marques de Araújo" initials="BMd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4660"/>
  </p:normalViewPr>
  <p:slideViewPr>
    <p:cSldViewPr>
      <p:cViewPr>
        <p:scale>
          <a:sx n="100" d="100"/>
          <a:sy n="100" d="100"/>
        </p:scale>
        <p:origin x="552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Planilha1!$C$2:$C$6</c:f>
              <c:strCache>
                <c:ptCount val="5"/>
                <c:pt idx="0">
                  <c:v>77,14%</c:v>
                </c:pt>
                <c:pt idx="1">
                  <c:v>8,16%</c:v>
                </c:pt>
                <c:pt idx="2">
                  <c:v>0,72%</c:v>
                </c:pt>
                <c:pt idx="3">
                  <c:v>2,88%</c:v>
                </c:pt>
                <c:pt idx="4">
                  <c:v>11,09%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5C0-409C-AE21-B02196162105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5C0-409C-AE21-B02196162105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12-44EC-949D-3364E8104BCA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C0-409C-AE21-B02196162105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C0-409C-AE21-B02196162105}"/>
              </c:ext>
            </c:extLst>
          </c:dPt>
          <c:dLbls>
            <c:dLbl>
              <c:idx val="1"/>
              <c:layout>
                <c:manualLayout>
                  <c:x val="-1.9755283600967413E-2"/>
                  <c:y val="7.15503441714613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C0-409C-AE21-B021961621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Planilha1!$A$2:$A$6</c:f>
              <c:strCache>
                <c:ptCount val="5"/>
                <c:pt idx="0">
                  <c:v>Aposentadorias</c:v>
                </c:pt>
                <c:pt idx="1">
                  <c:v>Auxílio-Doença</c:v>
                </c:pt>
                <c:pt idx="2">
                  <c:v>Auxílio-Reclusão</c:v>
                </c:pt>
                <c:pt idx="3">
                  <c:v>Salário Maternidade</c:v>
                </c:pt>
                <c:pt idx="4">
                  <c:v>Despesas Adm</c:v>
                </c:pt>
              </c:strCache>
            </c:strRef>
          </c:cat>
          <c:val>
            <c:numRef>
              <c:f>Planilha1!$C$2:$C$6</c:f>
              <c:numCache>
                <c:formatCode>0.00%</c:formatCode>
                <c:ptCount val="5"/>
                <c:pt idx="0">
                  <c:v>0.77137821835493536</c:v>
                </c:pt>
                <c:pt idx="1">
                  <c:v>8.1640774611139985E-2</c:v>
                </c:pt>
                <c:pt idx="2">
                  <c:v>7.2208830686490639E-3</c:v>
                </c:pt>
                <c:pt idx="3">
                  <c:v>2.8822428343168723E-2</c:v>
                </c:pt>
                <c:pt idx="4">
                  <c:v>0.11093769562210679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C0-409C-AE21-B02196162105}"/>
            </c:ext>
          </c:extLst>
        </c:ser>
        <c:ser>
          <c:idx val="0"/>
          <c:order val="1"/>
          <c:tx>
            <c:strRef>
              <c:f>Planilha1!$C$1</c:f>
              <c:strCache>
                <c:ptCount val="1"/>
                <c:pt idx="0">
                  <c:v>Percentuais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12-44EC-949D-3364E8104BCA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12-44EC-949D-3364E8104BCA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E12-44EC-949D-3364E8104BCA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E12-44EC-949D-3364E8104BCA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E12-44EC-949D-3364E8104B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Planilha1!$A$2:$A$6</c:f>
              <c:strCache>
                <c:ptCount val="5"/>
                <c:pt idx="0">
                  <c:v>Aposentadorias</c:v>
                </c:pt>
                <c:pt idx="1">
                  <c:v>Auxílio-Doença</c:v>
                </c:pt>
                <c:pt idx="2">
                  <c:v>Auxílio-Reclusão</c:v>
                </c:pt>
                <c:pt idx="3">
                  <c:v>Salário Maternidade</c:v>
                </c:pt>
                <c:pt idx="4">
                  <c:v>Despesas Adm</c:v>
                </c:pt>
              </c:strCache>
            </c:strRef>
          </c:cat>
          <c:val>
            <c:numRef>
              <c:f>Planilha1!$C$2:$C$6</c:f>
              <c:numCache>
                <c:formatCode>0.00%</c:formatCode>
                <c:ptCount val="5"/>
                <c:pt idx="0">
                  <c:v>0.77137821835493536</c:v>
                </c:pt>
                <c:pt idx="1">
                  <c:v>8.1640774611139985E-2</c:v>
                </c:pt>
                <c:pt idx="2">
                  <c:v>7.2208830686490639E-3</c:v>
                </c:pt>
                <c:pt idx="3">
                  <c:v>2.8822428343168723E-2</c:v>
                </c:pt>
                <c:pt idx="4">
                  <c:v>0.11093769562210679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C0-409C-AE21-B0219616210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533308264893636E-2"/>
          <c:y val="0.86005232595439296"/>
          <c:w val="0.96154166631058102"/>
          <c:h val="0.1250432268089148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2T17:31:25.343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3A5E5D5-22A4-44B1-9DF4-7CD57E3AB5AE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09CA01FB-0FF7-4577-B2E5-B1AC4E37E681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>
            <a:extLst>
              <a:ext uri="{FF2B5EF4-FFF2-40B4-BE49-F238E27FC236}">
                <a16:creationId xmlns:a16="http://schemas.microsoft.com/office/drawing/2014/main" id="{6EEB2352-E637-4D2A-A535-A75A46736910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83650A-AE6F-4CE0-9AC1-74C349F3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EAF17-EFA1-474C-AF13-F0C555BF9A65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984BED-7961-40C5-84A3-EC5C2C636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FC08580-A7F4-41A2-A1C6-10A02CF64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77A63-FE20-4C62-B3C5-8C0CCDA7A4A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4251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A63B1-BD4C-4C22-B245-D8E49AF6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43E15-CCA7-4F7E-8C99-8C95FC42C441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72F38-F742-40C1-87E0-BE76E9625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3ACC1-0270-4340-B88E-2424ED43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FC8D4-EA37-4F5A-B125-0F79EDC7A2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435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6FD0FF4C-AF04-4C9D-A7BE-46F586CCD058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2B25DB0-83B0-4DBD-B193-52167F4B01AD}"/>
              </a:ext>
            </a:extLst>
          </p:cNvPr>
          <p:cNvSpPr/>
          <p:nvPr/>
        </p:nvSpPr>
        <p:spPr>
          <a:xfrm>
            <a:off x="0" y="6334125"/>
            <a:ext cx="9144000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63112FA-661F-4CC2-8F53-27086B5E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F0F3-AFA0-410B-B1A2-AD0FFB47AA92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344868D-8127-4DB4-AB77-7AA4B8FE3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F4AE8C8-9E2C-44D9-A78B-2AE72C398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C5D4-B33E-4EF5-BCBF-669A751935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53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29420-127F-4A26-B6A3-9E41F772F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FA687-ABBD-4DC4-A6DE-3C9D3B00A710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82D13-FE65-40BB-9ED4-EE5CC29BF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44704-7BAC-4650-A5C4-97605FBCA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8DA97-1A69-43AF-973A-E19338CB4B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43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FB0CBA46-E12D-4B24-AA67-7869F79C8224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1B1E4D51-F2E1-4A6B-96F9-FD0F987E4AD0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>
            <a:extLst>
              <a:ext uri="{FF2B5EF4-FFF2-40B4-BE49-F238E27FC236}">
                <a16:creationId xmlns:a16="http://schemas.microsoft.com/office/drawing/2014/main" id="{521DD848-112B-43BD-A771-CDF70F552E65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C88418B-1091-4962-91AE-92F131D8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D92CF-7E0F-4D01-9F52-33261316B000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ADAF2B-7B9C-43FF-8F2D-5F02F869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839EA82-FAF4-405F-A3A4-8618BE86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11270-8FCC-49C1-8E4F-9804103A560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003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B64BB0-0577-4C03-B438-169D3E27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FD110-A31D-40DF-9B79-533B7A836CD5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35C356-0EDB-4174-87A5-B95F7BA9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EEE8B9-EE41-4E5D-80B4-F3BD211F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AAB4-A7D2-47C6-B208-E9A53CD79AF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1027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27BD21B-4F88-40BA-A316-54BF48B3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C5DDD-3D37-4EC1-9877-14261A03D7CE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84EECB-FBAD-4789-A6B5-4BDF38DD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6E6EEF6-4A70-4623-BD32-317E1D3D0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FF1D0-F559-4BA4-8E09-E011A62C796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732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C22B44A-616D-4E4B-9A59-46AD6266A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5E413-BD86-400E-9443-345DC5EF3B24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5D8475-3894-409F-99BA-96E034F09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A62594-C5FE-4791-B7B1-EE0D7FD45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E50AA-477C-4305-A876-F5733FC8176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976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B082116-4C32-4D80-8FCA-377DCE00C96E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23B15F-59EE-4AA2-B3F4-202FBE9B3D10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C2B792F5-46EB-4806-8476-865BBD10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CBC6-AC8F-4294-AF3A-8967CDB2DDAF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DA4C8125-48F5-4CB1-AA5E-493147917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994D7280-4C76-4DAC-8BE2-7EC9E24B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D9C81-49CE-4BC9-AED4-5602FE34F7C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9028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0011F07-15BD-4254-A458-91CDD44B7213}"/>
              </a:ext>
            </a:extLst>
          </p:cNvPr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AF5AFE0-3285-48E8-A89A-BC8A5B0DC904}"/>
              </a:ext>
            </a:extLst>
          </p:cNvPr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F5BF6DA-414F-4487-9FBA-A8A1689C24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E76CBB6-3815-4A98-80C1-2B389BD9C56D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8747E60D-6B08-4FC8-91DA-71135A83A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0A69E6A-D874-478E-A0FB-6F8265877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69E04B5-03B5-4E69-898A-94E6325D5C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238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D1D785-CB6F-4365-BF0A-52D6DD41867C}"/>
              </a:ext>
            </a:extLst>
          </p:cNvPr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ACE1833-72A0-4DE4-827E-E98AA7EED7DD}"/>
              </a:ext>
            </a:extLst>
          </p:cNvPr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09C1DFF-45EE-4C2C-8787-8E4F9B52A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074D1-CBB6-42F0-912B-B6BAA8EC4DC8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4E9F63C-E044-4F6B-9F9F-C7A61069F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2EBC6D8-86EE-42DE-9026-8C2C5015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DAD2D-CA65-4D33-9F13-D7C383D16C7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672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E827A9-7B1A-4E1E-88C6-F5D622BB89E7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B9C365-777B-418E-8202-676A96C378DB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021AA-5C64-4848-9E20-09B2DE3FC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997F5F1C-939B-4431-9B4D-D29527388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de texto Mestres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80204-8502-400A-B166-995102B9CB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46706F3-E953-4A76-9C10-D5C0F02C5EE4}" type="datetimeFigureOut">
              <a:rPr lang="pt-BR"/>
              <a:pPr>
                <a:defRPr/>
              </a:pPr>
              <a:t>25/09/2020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0B156-F1BA-43B1-9CD2-B43F2BBD6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4417-E66D-4E01-A1E3-E32DAEB52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155A770-D436-4CE5-BE3D-7164EEB2DB1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C007B7-C9F8-4904-BCBB-C0235C2AB427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1" r:id="rId2"/>
    <p:sldLayoutId id="2147483817" r:id="rId3"/>
    <p:sldLayoutId id="2147483812" r:id="rId4"/>
    <p:sldLayoutId id="2147483813" r:id="rId5"/>
    <p:sldLayoutId id="2147483814" r:id="rId6"/>
    <p:sldLayoutId id="2147483818" r:id="rId7"/>
    <p:sldLayoutId id="2147483819" r:id="rId8"/>
    <p:sldLayoutId id="2147483820" r:id="rId9"/>
    <p:sldLayoutId id="2147483815" r:id="rId10"/>
    <p:sldLayoutId id="2147483821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798E620-71EA-4C19-99CC-38392AFC41C7}"/>
              </a:ext>
            </a:extLst>
          </p:cNvPr>
          <p:cNvSpPr txBox="1"/>
          <p:nvPr/>
        </p:nvSpPr>
        <p:spPr>
          <a:xfrm>
            <a:off x="323850" y="765175"/>
            <a:ext cx="4827588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latin typeface="+mn-lt"/>
                <a:cs typeface="Arial" charset="0"/>
              </a:rPr>
              <a:t>Prestação de Contas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latin typeface="+mn-lt"/>
                <a:cs typeface="Arial" charset="0"/>
              </a:rPr>
              <a:t>1º Semestre/2020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latin typeface="+mn-lt"/>
                <a:cs typeface="Arial" charset="0"/>
              </a:rPr>
              <a:t>PREVISAPUCAIA</a:t>
            </a:r>
          </a:p>
        </p:txBody>
      </p:sp>
      <p:pic>
        <p:nvPicPr>
          <p:cNvPr id="8195" name="Picture 6">
            <a:extLst>
              <a:ext uri="{FF2B5EF4-FFF2-40B4-BE49-F238E27FC236}">
                <a16:creationId xmlns:a16="http://schemas.microsoft.com/office/drawing/2014/main" id="{6DACF19C-CA6D-4A3D-8B33-A18868918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3821113"/>
            <a:ext cx="24479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9" descr="Resultado de imagem para prestação de contas imagem">
            <a:extLst>
              <a:ext uri="{FF2B5EF4-FFF2-40B4-BE49-F238E27FC236}">
                <a16:creationId xmlns:a16="http://schemas.microsoft.com/office/drawing/2014/main" id="{1EF6EE69-9258-4FAE-ADF2-358A07CD9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0787">
            <a:off x="4916488" y="365125"/>
            <a:ext cx="8455025" cy="612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EC25915E-A7DB-4EB8-8926-753B0B84A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8" y="1072692"/>
            <a:ext cx="9089924" cy="47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9794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7B74E24-0207-4237-BB38-F414B666B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76033"/>
            <a:ext cx="8784976" cy="452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492085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491C0-87B6-422D-84AB-6BEBFC88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DESPESAS ADMINISTRATIVAS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55CDE83-6A99-4A0B-9640-14000A19F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19267"/>
              </p:ext>
            </p:extLst>
          </p:nvPr>
        </p:nvGraphicFramePr>
        <p:xfrm>
          <a:off x="525463" y="2309813"/>
          <a:ext cx="8150225" cy="278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5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4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711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Despesas</a:t>
                      </a:r>
                    </a:p>
                  </a:txBody>
                  <a:tcPr marL="91442" marR="91442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Valor – R$</a:t>
                      </a:r>
                    </a:p>
                  </a:txBody>
                  <a:tcPr marL="91442" marR="91442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758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>
                          <a:solidFill>
                            <a:srgbClr val="FF0000"/>
                          </a:solidFill>
                        </a:rPr>
                        <a:t>LIMITE DE DESPESA</a:t>
                      </a:r>
                    </a:p>
                  </a:txBody>
                  <a:tcPr marL="91442" marR="91442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>
                          <a:solidFill>
                            <a:srgbClr val="FF0000"/>
                          </a:solidFill>
                        </a:rPr>
                        <a:t>207.299,28</a:t>
                      </a:r>
                    </a:p>
                  </a:txBody>
                  <a:tcPr marL="91442" marR="91442" marT="45736" marB="457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758">
                <a:tc>
                  <a:txBody>
                    <a:bodyPr/>
                    <a:lstStyle/>
                    <a:p>
                      <a:pPr algn="just"/>
                      <a:r>
                        <a:rPr lang="pt-BR" sz="3000" cap="small" baseline="0" dirty="0"/>
                        <a:t>Despesas Administrativas Realizadas</a:t>
                      </a:r>
                    </a:p>
                  </a:txBody>
                  <a:tcPr marL="91442" marR="91442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76.053,70</a:t>
                      </a:r>
                    </a:p>
                  </a:txBody>
                  <a:tcPr marL="91442" marR="91442" marT="45736" marB="457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pPr algn="ctr"/>
                      <a:r>
                        <a:rPr lang="pt-BR" sz="3000" b="1" cap="small" baseline="0" dirty="0">
                          <a:solidFill>
                            <a:srgbClr val="0070C0"/>
                          </a:solidFill>
                        </a:rPr>
                        <a:t>SALDO</a:t>
                      </a:r>
                    </a:p>
                  </a:txBody>
                  <a:tcPr marL="91442" marR="91442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cap="small" baseline="0" dirty="0">
                          <a:solidFill>
                            <a:srgbClr val="0070C0"/>
                          </a:solidFill>
                        </a:rPr>
                        <a:t>131.245,58</a:t>
                      </a:r>
                    </a:p>
                  </a:txBody>
                  <a:tcPr marL="91442" marR="91442" marT="45736" marB="4573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pPr algn="ctr"/>
                      <a:r>
                        <a:rPr lang="pt-BR" sz="3000" b="1" cap="small" baseline="0" dirty="0">
                          <a:solidFill>
                            <a:srgbClr val="0070C0"/>
                          </a:solidFill>
                        </a:rPr>
                        <a:t>MÉDIA MENSAL</a:t>
                      </a:r>
                    </a:p>
                  </a:txBody>
                  <a:tcPr marL="91442" marR="91442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cap="small" baseline="0" dirty="0">
                          <a:solidFill>
                            <a:srgbClr val="0070C0"/>
                          </a:solidFill>
                        </a:rPr>
                        <a:t>12.675,62</a:t>
                      </a:r>
                    </a:p>
                  </a:txBody>
                  <a:tcPr marL="91442" marR="91442" marT="45736" marB="4573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E9D47C-602C-49A7-BE3B-FA820CCC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549275"/>
            <a:ext cx="7543800" cy="9096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MASSA DE SEGURADOS</a:t>
            </a:r>
            <a:b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3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30/06/2020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93E4E7C5-A57E-418D-8217-B536D7ADD5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1800" y="2565400"/>
          <a:ext cx="8280401" cy="283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281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/>
                        <a:t>INSTITUIÇÃO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dirty="0"/>
                        <a:t>SITUAÇÃO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dirty="0"/>
                        <a:t>QNT</a:t>
                      </a:r>
                    </a:p>
                  </a:txBody>
                  <a:tcPr marL="91434" marR="91434" marT="45668" marB="456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281">
                <a:tc>
                  <a:txBody>
                    <a:bodyPr/>
                    <a:lstStyle/>
                    <a:p>
                      <a:pPr algn="r"/>
                      <a:r>
                        <a:rPr lang="pt-BR" sz="2500" dirty="0"/>
                        <a:t>PREFEITURA 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ATIVO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456</a:t>
                      </a:r>
                    </a:p>
                  </a:txBody>
                  <a:tcPr marL="91434" marR="91434" marT="45668" marB="456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281">
                <a:tc>
                  <a:txBody>
                    <a:bodyPr/>
                    <a:lstStyle/>
                    <a:p>
                      <a:pPr algn="r"/>
                      <a:r>
                        <a:rPr lang="pt-BR" sz="2500" dirty="0"/>
                        <a:t>CÂMARA MUNICIPAL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ATIVO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0</a:t>
                      </a:r>
                    </a:p>
                  </a:txBody>
                  <a:tcPr marL="91434" marR="91434" marT="45668" marB="456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281">
                <a:tc rowSpan="2">
                  <a:txBody>
                    <a:bodyPr/>
                    <a:lstStyle/>
                    <a:p>
                      <a:pPr algn="r"/>
                      <a:endParaRPr lang="pt-BR" sz="2500" dirty="0"/>
                    </a:p>
                    <a:p>
                      <a:pPr algn="r"/>
                      <a:r>
                        <a:rPr lang="pt-BR" sz="2500" dirty="0"/>
                        <a:t>PREVI SAPUCAIA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APOSENTADOS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49</a:t>
                      </a:r>
                    </a:p>
                  </a:txBody>
                  <a:tcPr marL="91434" marR="91434" marT="45668" marB="4566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281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PENSIONISTAS</a:t>
                      </a:r>
                    </a:p>
                  </a:txBody>
                  <a:tcPr marL="91434" marR="91434" marT="45668" marB="45668"/>
                </a:tc>
                <a:tc>
                  <a:txBody>
                    <a:bodyPr/>
                    <a:lstStyle/>
                    <a:p>
                      <a:r>
                        <a:rPr lang="pt-BR" sz="2500" dirty="0"/>
                        <a:t>0</a:t>
                      </a:r>
                    </a:p>
                  </a:txBody>
                  <a:tcPr marL="91434" marR="91434" marT="45668" marB="4566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281">
                <a:tc gridSpan="2">
                  <a:txBody>
                    <a:bodyPr/>
                    <a:lstStyle/>
                    <a:p>
                      <a:pPr algn="r"/>
                      <a:r>
                        <a:rPr lang="pt-BR" sz="25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</a:p>
                  </a:txBody>
                  <a:tcPr marL="91434" marR="91434" marT="45668" marB="45668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5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505</a:t>
                      </a:r>
                    </a:p>
                  </a:txBody>
                  <a:tcPr marL="91434" marR="91434" marT="45668" marB="45668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EB704-94AE-4677-898E-6CDADD8CA41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9144000" cy="6953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APOSENTADORIAS CONCEDIDAS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99E9F49-295B-4AA2-8E18-B36FCBA9E669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107950" y="692150"/>
          <a:ext cx="8856663" cy="500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3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2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TIPO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1º SEMESTRE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VALORES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265">
                <a:tc>
                  <a:txBody>
                    <a:bodyPr/>
                    <a:lstStyle/>
                    <a:p>
                      <a:pPr algn="r"/>
                      <a:r>
                        <a:rPr lang="pt-BR" sz="20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Especial por tempo de contribuição</a:t>
                      </a:r>
                      <a:br>
                        <a:rPr lang="pt-BR" sz="20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BR" sz="20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(Paridade/Integralidade)</a:t>
                      </a:r>
                      <a:endParaRPr lang="pt-BR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3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11.392,92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202"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Especial por tempo de contribuição (média)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0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0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07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Tempo de Contribuição </a:t>
                      </a:r>
                      <a:br>
                        <a:rPr lang="pt-BR" sz="20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BR" sz="20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(Paridade/Integralidade)</a:t>
                      </a:r>
                      <a:endParaRPr lang="pt-BR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r"/>
                      <a:endParaRPr lang="pt-BR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1.175,04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26"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Por IDADE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3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2.735,28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112"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Invalidez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0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0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326"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Compulsória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0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0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754"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R$15.303,24</a:t>
                      </a:r>
                    </a:p>
                  </a:txBody>
                  <a:tcPr marL="91444" marR="91444" marT="45726" marB="4572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3C116-D05B-497C-92CA-749FBA08E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" y="908050"/>
            <a:ext cx="9144000" cy="6953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BENEFÍCIOS TEMPORÁRIOS</a:t>
            </a:r>
            <a:b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CONCEDIDOS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ACD88FB-3EF5-4012-A4DB-37613094E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228696"/>
              </p:ext>
            </p:extLst>
          </p:nvPr>
        </p:nvGraphicFramePr>
        <p:xfrm>
          <a:off x="755650" y="1773238"/>
          <a:ext cx="7777163" cy="368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3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477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TIPO</a:t>
                      </a:r>
                    </a:p>
                  </a:txBody>
                  <a:tcPr marL="91455" marR="91455" marT="45712" marB="4571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300" dirty="0"/>
                        <a:t>1º SEMESTRE 2020</a:t>
                      </a:r>
                    </a:p>
                  </a:txBody>
                  <a:tcPr marL="91455" marR="91455" marT="45712" marB="45712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261">
                <a:tc>
                  <a:txBody>
                    <a:bodyPr/>
                    <a:lstStyle/>
                    <a:p>
                      <a:pPr algn="r"/>
                      <a:r>
                        <a:rPr lang="pt-BR" sz="23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AUXÍLIO DOENÇA</a:t>
                      </a:r>
                      <a:endParaRPr lang="pt-BR" sz="23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5" marR="91455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dirty="0"/>
                        <a:t>19</a:t>
                      </a:r>
                    </a:p>
                  </a:txBody>
                  <a:tcPr marL="91455" marR="91455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dirty="0"/>
                        <a:t>R$ 55.969,10</a:t>
                      </a:r>
                    </a:p>
                  </a:txBody>
                  <a:tcPr marL="91455" marR="91455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704">
                <a:tc>
                  <a:txBody>
                    <a:bodyPr/>
                    <a:lstStyle/>
                    <a:p>
                      <a:pPr algn="r"/>
                      <a:r>
                        <a:rPr lang="pt-BR" sz="23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AUXÍLIO RECLUSÃO</a:t>
                      </a:r>
                    </a:p>
                  </a:txBody>
                  <a:tcPr marL="91455" marR="91455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dirty="0"/>
                        <a:t>4</a:t>
                      </a:r>
                    </a:p>
                  </a:txBody>
                  <a:tcPr marL="91455" marR="91455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dirty="0"/>
                        <a:t>R$ 4.950,30</a:t>
                      </a:r>
                    </a:p>
                  </a:txBody>
                  <a:tcPr marL="91455" marR="91455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704">
                <a:tc>
                  <a:txBody>
                    <a:bodyPr/>
                    <a:lstStyle/>
                    <a:p>
                      <a:pPr algn="r"/>
                      <a:r>
                        <a:rPr lang="pt-BR" sz="2300" b="0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SALÁRIO MATERNIDADE</a:t>
                      </a:r>
                      <a:endParaRPr lang="pt-BR" sz="23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5" marR="91455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dirty="0"/>
                        <a:t>8</a:t>
                      </a:r>
                    </a:p>
                  </a:txBody>
                  <a:tcPr marL="91455" marR="91455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dirty="0"/>
                        <a:t>R$ 19.759,31</a:t>
                      </a:r>
                    </a:p>
                  </a:txBody>
                  <a:tcPr marL="91455" marR="91455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837">
                <a:tc>
                  <a:txBody>
                    <a:bodyPr/>
                    <a:lstStyle/>
                    <a:p>
                      <a:pPr algn="r"/>
                      <a:r>
                        <a:rPr lang="pt-BR" sz="2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</a:p>
                  </a:txBody>
                  <a:tcPr marL="91455" marR="91455" marT="45712" marB="45712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pt-BR" sz="2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R$ 80.678,71</a:t>
                      </a:r>
                    </a:p>
                  </a:txBody>
                  <a:tcPr marL="91455" marR="91455" marT="45712" marB="45712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7DA63F6D-4AE0-43BD-A608-268229CC94E2}"/>
              </a:ext>
            </a:extLst>
          </p:cNvPr>
          <p:cNvSpPr/>
          <p:nvPr/>
        </p:nvSpPr>
        <p:spPr>
          <a:xfrm>
            <a:off x="827088" y="5470525"/>
            <a:ext cx="828198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*Os benefícios temporários foram pagos até o mês de maio, passando</a:t>
            </a:r>
          </a:p>
          <a:p>
            <a:pPr>
              <a:defRPr/>
            </a:pPr>
            <a:r>
              <a:rPr lang="pt-BR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ser responsabilidade do ente a partir de então.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C95BA78C-6890-4C8C-A2D5-F62AF82E47D1}"/>
              </a:ext>
            </a:extLst>
          </p:cNvPr>
          <p:cNvSpPr txBox="1"/>
          <p:nvPr/>
        </p:nvSpPr>
        <p:spPr>
          <a:xfrm>
            <a:off x="663575" y="404813"/>
            <a:ext cx="7959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Somatório Despesas Executadas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Semestre/2020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145C6A4-4DCC-4E5F-8E3E-D20E10087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184322"/>
              </p:ext>
            </p:extLst>
          </p:nvPr>
        </p:nvGraphicFramePr>
        <p:xfrm>
          <a:off x="663575" y="1844675"/>
          <a:ext cx="7761288" cy="388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3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870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Despesas</a:t>
                      </a:r>
                    </a:p>
                  </a:txBody>
                  <a:tcPr marL="91455" marR="91455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Valor – R$</a:t>
                      </a:r>
                    </a:p>
                  </a:txBody>
                  <a:tcPr marL="91455" marR="91455" marT="45750" marB="45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924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Aposentadorias</a:t>
                      </a:r>
                    </a:p>
                  </a:txBody>
                  <a:tcPr marL="91455" marR="91455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528.820,86</a:t>
                      </a:r>
                    </a:p>
                  </a:txBody>
                  <a:tcPr marL="91455" marR="91455" marT="45750" marB="45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870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Auxílio-Doença</a:t>
                      </a:r>
                    </a:p>
                  </a:txBody>
                  <a:tcPr marL="91455" marR="91455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55.969,10</a:t>
                      </a:r>
                    </a:p>
                  </a:txBody>
                  <a:tcPr marL="91455" marR="91455" marT="45750" marB="45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870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Auxílio-Reclusão</a:t>
                      </a:r>
                    </a:p>
                  </a:txBody>
                  <a:tcPr marL="91455" marR="91455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4.950,30</a:t>
                      </a:r>
                    </a:p>
                  </a:txBody>
                  <a:tcPr marL="91455" marR="91455" marT="45750" marB="457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870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Salário Maternidade</a:t>
                      </a:r>
                    </a:p>
                  </a:txBody>
                  <a:tcPr marL="91455" marR="91455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19.759,31</a:t>
                      </a:r>
                    </a:p>
                  </a:txBody>
                  <a:tcPr marL="91455" marR="91455" marT="45750" marB="457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924"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Despesas Administrativas</a:t>
                      </a:r>
                    </a:p>
                  </a:txBody>
                  <a:tcPr marL="91455" marR="91455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cap="small" baseline="0" dirty="0"/>
                        <a:t>76.053,70</a:t>
                      </a:r>
                    </a:p>
                  </a:txBody>
                  <a:tcPr marL="91455" marR="91455" marT="45750" marB="457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870">
                <a:tc>
                  <a:txBody>
                    <a:bodyPr/>
                    <a:lstStyle/>
                    <a:p>
                      <a:pPr algn="ctr"/>
                      <a:r>
                        <a:rPr lang="pt-BR" sz="3000" b="1" cap="small" baseline="0" dirty="0"/>
                        <a:t>TOTAL</a:t>
                      </a:r>
                    </a:p>
                  </a:txBody>
                  <a:tcPr marL="91455" marR="91455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cap="small" baseline="0" dirty="0"/>
                        <a:t>685.553,27</a:t>
                      </a:r>
                    </a:p>
                  </a:txBody>
                  <a:tcPr marL="91455" marR="91455" marT="45750" marB="457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C21250-330D-4FC4-BD6F-1A7E6E66CCC6}"/>
              </a:ext>
            </a:extLst>
          </p:cNvPr>
          <p:cNvSpPr txBox="1"/>
          <p:nvPr/>
        </p:nvSpPr>
        <p:spPr>
          <a:xfrm>
            <a:off x="665163" y="127000"/>
            <a:ext cx="7959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SOMATÓRIO RECEITAS REALIZADAS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Semestre/2020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BC7C52C-7594-429C-A923-CE551D00C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414729"/>
              </p:ext>
            </p:extLst>
          </p:nvPr>
        </p:nvGraphicFramePr>
        <p:xfrm>
          <a:off x="684213" y="1196975"/>
          <a:ext cx="7616825" cy="5223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5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356"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Receitas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Valor – R$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49"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Contribuições Servidores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498.169,76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49"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Contribuições do Ente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826.313,28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361"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Contribuições ref. Cedidos/licenciados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16.607,69</a:t>
                      </a:r>
                    </a:p>
                    <a:p>
                      <a:pPr algn="ctr"/>
                      <a:endParaRPr lang="pt-BR" sz="2500" cap="small" baseline="0" dirty="0"/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991596263"/>
                  </a:ext>
                </a:extLst>
              </a:tr>
              <a:tr h="474942"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Receita de Investimentos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cap="small" baseline="0" dirty="0"/>
                        <a:t>174.449,60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49"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rgbClr val="FF0000"/>
                          </a:solidFill>
                        </a:rPr>
                        <a:t>Deduções da Receita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749"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rgbClr val="002060"/>
                          </a:solidFill>
                        </a:rPr>
                        <a:t>TOTAL ARRECADADO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rgbClr val="00823B"/>
                          </a:solidFill>
                        </a:rPr>
                        <a:t>1.515.540,33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749"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rgbClr val="FF0000"/>
                          </a:solidFill>
                        </a:rPr>
                        <a:t>DESPESA NO PERÍODO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rgbClr val="FF0000"/>
                          </a:solidFill>
                        </a:rPr>
                        <a:t>685.533,27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3959563805"/>
                  </a:ext>
                </a:extLst>
              </a:tr>
              <a:tr h="439749"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/>
                        <a:t>SALDO ANTERIOR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chemeClr val="tx1"/>
                          </a:solidFill>
                        </a:rPr>
                        <a:t>8.407.379,46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176">
                <a:tc>
                  <a:txBody>
                    <a:bodyPr/>
                    <a:lstStyle/>
                    <a:p>
                      <a:pPr algn="ctr"/>
                      <a:r>
                        <a:rPr lang="pt-BR" sz="2500" b="1" cap="small" baseline="0" dirty="0">
                          <a:solidFill>
                            <a:srgbClr val="002060"/>
                          </a:solidFill>
                        </a:rPr>
                        <a:t>SALDO AO FIM PERÍODO</a:t>
                      </a:r>
                    </a:p>
                  </a:txBody>
                  <a:tcPr marL="91395" marR="91395" marT="45736" marB="4573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2500" b="1" kern="1200" cap="small" baseline="0" dirty="0">
                          <a:solidFill>
                            <a:srgbClr val="00823B"/>
                          </a:solidFill>
                          <a:latin typeface="+mn-lt"/>
                          <a:ea typeface="+mn-ea"/>
                          <a:cs typeface="+mn-cs"/>
                        </a:rPr>
                        <a:t>9.237.366,52</a:t>
                      </a:r>
                    </a:p>
                  </a:txBody>
                  <a:tcPr marL="91395" marR="91395" marT="45736" marB="4573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0C21250-330D-4FC4-BD6F-1A7E6E66CCC6}"/>
              </a:ext>
            </a:extLst>
          </p:cNvPr>
          <p:cNvSpPr txBox="1"/>
          <p:nvPr/>
        </p:nvSpPr>
        <p:spPr>
          <a:xfrm>
            <a:off x="665163" y="127000"/>
            <a:ext cx="7959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REALIZADAS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Semestre/2020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B48A351-107C-479D-BE58-0E24B1B58D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2985959"/>
              </p:ext>
            </p:extLst>
          </p:nvPr>
        </p:nvGraphicFramePr>
        <p:xfrm>
          <a:off x="899592" y="1052736"/>
          <a:ext cx="748883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524099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E8BDCE9E-1531-4FCF-93D3-06851E8D2308}"/>
              </a:ext>
            </a:extLst>
          </p:cNvPr>
          <p:cNvSpPr txBox="1"/>
          <p:nvPr/>
        </p:nvSpPr>
        <p:spPr>
          <a:xfrm>
            <a:off x="676275" y="188913"/>
            <a:ext cx="7959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APLICAÇÕES FINANCEIRAS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Semestre/2020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91C53CF-A853-4AF6-A84E-A7DE35D5E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184965"/>
              </p:ext>
            </p:extLst>
          </p:nvPr>
        </p:nvGraphicFramePr>
        <p:xfrm>
          <a:off x="179388" y="1700213"/>
          <a:ext cx="8464551" cy="3765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0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291"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Instituição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SALDO 1º SEMESTRE - 2020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SALDO DEZEMBRO - 2019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% sobre PL</a:t>
                      </a:r>
                    </a:p>
                  </a:txBody>
                  <a:tcPr marL="91420" marR="91420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91"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Caixa Econômica Federal 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5.219.875,77</a:t>
                      </a:r>
                      <a:br>
                        <a:rPr lang="pt-BR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pt-BR" sz="1800" cap="small" baseline="0" dirty="0"/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4.600.866,91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>
                          <a:solidFill>
                            <a:schemeClr val="tx1"/>
                          </a:solidFill>
                        </a:rPr>
                        <a:t>53,85</a:t>
                      </a:r>
                    </a:p>
                  </a:txBody>
                  <a:tcPr marL="91420" marR="91420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91"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Banco do Brasil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2.578.153,31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2.117.448,51</a:t>
                      </a:r>
                      <a:endParaRPr lang="pt-BR" sz="1800" cap="small" baseline="0" dirty="0"/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>
                          <a:solidFill>
                            <a:schemeClr val="tx1"/>
                          </a:solidFill>
                        </a:rPr>
                        <a:t>26,60</a:t>
                      </a:r>
                    </a:p>
                  </a:txBody>
                  <a:tcPr marL="91420" marR="91420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04"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SICREDI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1.885.588,78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1.686.981,34</a:t>
                      </a:r>
                      <a:endParaRPr lang="pt-BR" sz="1800" cap="small" baseline="0" dirty="0"/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>
                          <a:solidFill>
                            <a:schemeClr val="tx1"/>
                          </a:solidFill>
                        </a:rPr>
                        <a:t>19,45</a:t>
                      </a:r>
                    </a:p>
                  </a:txBody>
                  <a:tcPr marL="91420" marR="91420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291"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Saldo em C/C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9.303,00</a:t>
                      </a:r>
                      <a:br>
                        <a:rPr lang="pt-BR" sz="180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pt-BR" sz="1800" cap="small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/>
                        <a:t>2.082,70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>
                          <a:solidFill>
                            <a:schemeClr val="tx1"/>
                          </a:solidFill>
                        </a:rPr>
                        <a:t>0,096</a:t>
                      </a:r>
                    </a:p>
                  </a:txBody>
                  <a:tcPr marL="91420" marR="91420" marT="45718" marB="4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284">
                <a:tc>
                  <a:txBody>
                    <a:bodyPr/>
                    <a:lstStyle/>
                    <a:p>
                      <a:pPr algn="ctr"/>
                      <a:r>
                        <a:rPr lang="pt-BR" sz="1800" b="1" cap="small" baseline="0" dirty="0"/>
                        <a:t>TOTAL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cap="small" baseline="0" dirty="0"/>
                        <a:t>9.692.920,86</a:t>
                      </a:r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8.407.379,46</a:t>
                      </a:r>
                      <a:endParaRPr lang="pt-BR" sz="1800" b="1" cap="small" baseline="0" dirty="0"/>
                    </a:p>
                  </a:txBody>
                  <a:tcPr marL="91420" marR="91420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cap="small" baseline="0" dirty="0"/>
                        <a:t>100,00</a:t>
                      </a:r>
                    </a:p>
                  </a:txBody>
                  <a:tcPr marL="91420" marR="91420" marT="45718" marB="4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EDDB3746-2C5C-4C0E-9F9D-7DFEFA48B138}"/>
              </a:ext>
            </a:extLst>
          </p:cNvPr>
          <p:cNvSpPr txBox="1"/>
          <p:nvPr/>
        </p:nvSpPr>
        <p:spPr>
          <a:xfrm>
            <a:off x="676275" y="188913"/>
            <a:ext cx="7959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RENTABILIDADE DAS APLICAÇÕES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Semestre/2020</a:t>
            </a:r>
          </a:p>
        </p:txBody>
      </p:sp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19E5C9F4-4057-478B-9576-55A7D4BD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427933"/>
              </p:ext>
            </p:extLst>
          </p:nvPr>
        </p:nvGraphicFramePr>
        <p:xfrm>
          <a:off x="676274" y="1844824"/>
          <a:ext cx="7959726" cy="1800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7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9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3053">
                <a:tc>
                  <a:txBody>
                    <a:bodyPr/>
                    <a:lstStyle/>
                    <a:p>
                      <a:r>
                        <a:rPr lang="pt-BR" sz="1800" dirty="0"/>
                        <a:t>Rentabilidade (R$)</a:t>
                      </a:r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823B"/>
                          </a:solidFill>
                        </a:rPr>
                        <a:t>174.449,80</a:t>
                      </a:r>
                    </a:p>
                  </a:txBody>
                  <a:tcPr marL="91441" marR="91441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1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/>
                        <a:t>Rentabilidade (%)</a:t>
                      </a:r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823B"/>
                          </a:solidFill>
                        </a:rPr>
                        <a:t>2,08%</a:t>
                      </a:r>
                    </a:p>
                  </a:txBody>
                  <a:tcPr marL="91441" marR="91441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TM02900769[[fn=Retrospectiva]]</Template>
  <TotalTime>2409</TotalTime>
  <Words>308</Words>
  <Application>Microsoft Office PowerPoint</Application>
  <PresentationFormat>Apresentação na tela (4:3)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Retrospectiva</vt:lpstr>
      <vt:lpstr>Apresentação do PowerPoint</vt:lpstr>
      <vt:lpstr>MASSA DE SEGURADOS em 30/06/2020</vt:lpstr>
      <vt:lpstr>APOSENTADORIAS CONCEDIDAS</vt:lpstr>
      <vt:lpstr>BENEFÍCIOS TEMPORÁRIOS CONCEDIDOS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DESPESAS ADMINISTRATIVAS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Bárbara Marques de Araújo</cp:lastModifiedBy>
  <cp:revision>128</cp:revision>
  <dcterms:created xsi:type="dcterms:W3CDTF">2015-08-12T14:11:55Z</dcterms:created>
  <dcterms:modified xsi:type="dcterms:W3CDTF">2020-09-25T19:05:17Z</dcterms:modified>
</cp:coreProperties>
</file>