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8" r:id="rId2"/>
    <p:sldId id="279" r:id="rId3"/>
    <p:sldId id="280" r:id="rId4"/>
    <p:sldId id="281" r:id="rId5"/>
    <p:sldId id="276" r:id="rId6"/>
    <p:sldId id="277" r:id="rId7"/>
    <p:sldId id="283" r:id="rId8"/>
    <p:sldId id="278" r:id="rId9"/>
    <p:sldId id="282" r:id="rId10"/>
    <p:sldId id="286" r:id="rId11"/>
    <p:sldId id="287" r:id="rId12"/>
    <p:sldId id="288" r:id="rId13"/>
    <p:sldId id="285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árbara Marques de Araújo" initials="BMd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32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Planilha1!$C$2:$C$6</c:f>
              <c:strCache>
                <c:ptCount val="5"/>
                <c:pt idx="0">
                  <c:v>84,22%</c:v>
                </c:pt>
                <c:pt idx="1">
                  <c:v>3,58%</c:v>
                </c:pt>
                <c:pt idx="2">
                  <c:v>0,32%</c:v>
                </c:pt>
                <c:pt idx="3">
                  <c:v>1,26%</c:v>
                </c:pt>
                <c:pt idx="4">
                  <c:v>10,62%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5C0-409C-AE21-B02196162105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5C0-409C-AE21-B02196162105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12-44EC-949D-3364E8104BCA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C0-409C-AE21-B02196162105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C0-409C-AE21-B02196162105}"/>
              </c:ext>
            </c:extLst>
          </c:dPt>
          <c:dLbls>
            <c:dLbl>
              <c:idx val="1"/>
              <c:layout>
                <c:manualLayout>
                  <c:x val="-7.9144975955052613E-2"/>
                  <c:y val="0.176802935874508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5C0-409C-AE21-B0219616210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4455267441939557"/>
                  <c:y val="7.71717569015629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12-44EC-949D-3364E8104BC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8597111658795284E-2"/>
                  <c:y val="-1.04654590350176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5C0-409C-AE21-B0219616210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4384430641493352E-2"/>
                  <c:y val="7.1116650121312683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5C0-409C-AE21-B0219616210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Aposentadorias</c:v>
                </c:pt>
                <c:pt idx="1">
                  <c:v>Auxílio-Doença</c:v>
                </c:pt>
                <c:pt idx="2">
                  <c:v>Auxílio-Reclusão</c:v>
                </c:pt>
                <c:pt idx="3">
                  <c:v>Salário Maternidade</c:v>
                </c:pt>
                <c:pt idx="4">
                  <c:v>Despesas Adm</c:v>
                </c:pt>
              </c:strCache>
            </c:strRef>
          </c:cat>
          <c:val>
            <c:numRef>
              <c:f>Planilha1!$C$2:$C$6</c:f>
              <c:numCache>
                <c:formatCode>0.00%</c:formatCode>
                <c:ptCount val="5"/>
                <c:pt idx="0">
                  <c:v>0.84224737817522621</c:v>
                </c:pt>
                <c:pt idx="1">
                  <c:v>3.5778836415941352E-2</c:v>
                </c:pt>
                <c:pt idx="2">
                  <c:v>3.1645313916041974E-3</c:v>
                </c:pt>
                <c:pt idx="3">
                  <c:v>1.263123826861042E-2</c:v>
                </c:pt>
                <c:pt idx="4">
                  <c:v>0.10617801574861779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C0-409C-AE21-B02196162105}"/>
            </c:ext>
          </c:extLst>
        </c:ser>
        <c:ser>
          <c:idx val="0"/>
          <c:order val="1"/>
          <c:tx>
            <c:strRef>
              <c:f>Planilha1!$C$1</c:f>
              <c:strCache>
                <c:ptCount val="1"/>
                <c:pt idx="0">
                  <c:v>Percentuais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12-44EC-949D-3364E8104BC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E12-44EC-949D-3364E8104BC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E12-44EC-949D-3364E8104BCA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E12-44EC-949D-3364E8104BCA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E12-44EC-949D-3364E8104B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Aposentadorias</c:v>
                </c:pt>
                <c:pt idx="1">
                  <c:v>Auxílio-Doença</c:v>
                </c:pt>
                <c:pt idx="2">
                  <c:v>Auxílio-Reclusão</c:v>
                </c:pt>
                <c:pt idx="3">
                  <c:v>Salário Maternidade</c:v>
                </c:pt>
                <c:pt idx="4">
                  <c:v>Despesas Adm</c:v>
                </c:pt>
              </c:strCache>
            </c:strRef>
          </c:cat>
          <c:val>
            <c:numRef>
              <c:f>Planilha1!$C$2:$C$6</c:f>
              <c:numCache>
                <c:formatCode>0.00%</c:formatCode>
                <c:ptCount val="5"/>
                <c:pt idx="0">
                  <c:v>0.84224737817522621</c:v>
                </c:pt>
                <c:pt idx="1">
                  <c:v>3.5778836415941352E-2</c:v>
                </c:pt>
                <c:pt idx="2">
                  <c:v>3.1645313916041974E-3</c:v>
                </c:pt>
                <c:pt idx="3">
                  <c:v>1.263123826861042E-2</c:v>
                </c:pt>
                <c:pt idx="4">
                  <c:v>0.10617801574861779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5C0-409C-AE21-B0219616210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533308264893636E-2"/>
          <c:y val="0.86005232595439296"/>
          <c:w val="0.96154166631058102"/>
          <c:h val="0.125043226808914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3A5E5D5-22A4-44B1-9DF4-7CD57E3AB5AE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xmlns="" id="{09CA01FB-0FF7-4577-B2E5-B1AC4E37E681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6EEB2352-E637-4D2A-A535-A75A46736910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B83650A-AE6F-4CE0-9AC1-74C349F3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EAF17-EFA1-474C-AF13-F0C555BF9A65}" type="datetimeFigureOut">
              <a:rPr lang="pt-BR"/>
              <a:pPr>
                <a:defRPr/>
              </a:pPr>
              <a:t>23/03/2021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1984BED-7961-40C5-84A3-EC5C2C63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FC08580-A7F4-41A2-A1C6-10A02CF6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7A63-FE20-4C62-B3C5-8C0CCDA7A4A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251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A63B1-BD4C-4C22-B245-D8E49AF6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43E15-CCA7-4F7E-8C99-8C95FC42C441}" type="datetimeFigureOut">
              <a:rPr lang="pt-BR"/>
              <a:pPr>
                <a:defRPr/>
              </a:pPr>
              <a:t>23/03/2021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772F38-F742-40C1-87E0-BE76E962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23ACC1-0270-4340-B88E-2424ED43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C8D4-EA37-4F5A-B125-0F79EDC7A2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435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FD0FF4C-AF04-4C9D-A7BE-46F586CCD058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42B25DB0-83B0-4DBD-B193-52167F4B01AD}"/>
              </a:ext>
            </a:extLst>
          </p:cNvPr>
          <p:cNvSpPr/>
          <p:nvPr/>
        </p:nvSpPr>
        <p:spPr>
          <a:xfrm>
            <a:off x="0" y="6334125"/>
            <a:ext cx="9144000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B63112FA-661F-4CC2-8F53-27086B5E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F0F3-AFA0-410B-B1A2-AD0FFB47AA92}" type="datetimeFigureOut">
              <a:rPr lang="pt-BR"/>
              <a:pPr>
                <a:defRPr/>
              </a:pPr>
              <a:t>23/03/2021</a:t>
            </a:fld>
            <a:endParaRPr lang="pt-B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344868D-8127-4DB4-AB77-7AA4B8FE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F4AE8C8-9E2C-44D9-A78B-2AE72C39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C5D4-B33E-4EF5-BCBF-669A751935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53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729420-127F-4A26-B6A3-9E41F772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A687-ABBD-4DC4-A6DE-3C9D3B00A710}" type="datetimeFigureOut">
              <a:rPr lang="pt-BR"/>
              <a:pPr>
                <a:defRPr/>
              </a:pPr>
              <a:t>23/03/2021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F82D13-FE65-40BB-9ED4-EE5CC29B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44704-7BAC-4650-A5C4-97605FBC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DA97-1A69-43AF-973A-E19338CB4B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437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B0CBA46-E12D-4B24-AA67-7869F79C8224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xmlns="" id="{1B1E4D51-F2E1-4A6B-96F9-FD0F987E4AD0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521DD848-112B-43BD-A771-CDF70F552E65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C88418B-1091-4962-91AE-92F131D8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92CF-7E0F-4D01-9F52-33261316B000}" type="datetimeFigureOut">
              <a:rPr lang="pt-BR"/>
              <a:pPr>
                <a:defRPr/>
              </a:pPr>
              <a:t>23/03/2021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BADAF2B-7B9C-43FF-8F2D-5F02F869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839EA82-FAF4-405F-A3A4-8618BE86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11270-8FCC-49C1-8E4F-9804103A56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003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7B64BB0-0577-4C03-B438-169D3E27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D110-A31D-40DF-9B79-533B7A836CD5}" type="datetimeFigureOut">
              <a:rPr lang="pt-BR"/>
              <a:pPr>
                <a:defRPr/>
              </a:pPr>
              <a:t>23/03/2021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835C356-0EDB-4174-87A5-B95F7BA9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8EEE8B9-EE41-4E5D-80B4-F3BD211F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AAB4-A7D2-47C6-B208-E9A53CD79A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027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27BD21B-4F88-40BA-A316-54BF48B3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5DDD-3D37-4EC1-9877-14261A03D7CE}" type="datetimeFigureOut">
              <a:rPr lang="pt-BR"/>
              <a:pPr>
                <a:defRPr/>
              </a:pPr>
              <a:t>23/03/2021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684EECB-FBAD-4789-A6B5-4BDF38DD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6E6EEF6-4A70-4623-BD32-317E1D3D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F1D0-F559-4BA4-8E09-E011A62C796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732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C22B44A-616D-4E4B-9A59-46AD6266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E413-BD86-400E-9443-345DC5EF3B24}" type="datetimeFigureOut">
              <a:rPr lang="pt-BR"/>
              <a:pPr>
                <a:defRPr/>
              </a:pPr>
              <a:t>23/03/2021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85D8475-3894-409F-99BA-96E034F0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FA62594-C5FE-4791-B7B1-EE0D7FD4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50AA-477C-4305-A876-F5733FC817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97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B082116-4C32-4D80-8FCA-377DCE00C96E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23B15F-59EE-4AA2-B3F4-202FBE9B3D10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C2B792F5-46EB-4806-8476-865BBD10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CBC6-AC8F-4294-AF3A-8967CDB2DDAF}" type="datetimeFigureOut">
              <a:rPr lang="pt-BR"/>
              <a:pPr>
                <a:defRPr/>
              </a:pPr>
              <a:t>23/03/2021</a:t>
            </a:fld>
            <a:endParaRPr lang="pt-BR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DA4C8125-48F5-4CB1-AA5E-49314791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994D7280-4C76-4DAC-8BE2-7EC9E24B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D9C81-49CE-4BC9-AED4-5602FE34F7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028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70011F07-15BD-4254-A458-91CDD44B7213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5AF5AFE0-3285-48E8-A89A-BC8A5B0DC904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4F5BF6DA-414F-4487-9FBA-A8A1689C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E76CBB6-3815-4A98-80C1-2B389BD9C56D}" type="datetimeFigureOut">
              <a:rPr lang="pt-BR"/>
              <a:pPr>
                <a:defRPr/>
              </a:pPr>
              <a:t>23/03/2021</a:t>
            </a:fld>
            <a:endParaRPr lang="pt-B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8747E60D-6B08-4FC8-91DA-71135A83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20A69E6A-D874-478E-A0FB-6F826587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9E04B5-03B5-4E69-898A-94E6325D5C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238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92D1D785-CB6F-4365-BF0A-52D6DD41867C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ACE1833-72A0-4DE4-827E-E98AA7EED7DD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009C1DFF-45EE-4C2C-8787-8E4F9B52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74D1-CBB6-42F0-912B-B6BAA8EC4DC8}" type="datetimeFigureOut">
              <a:rPr lang="pt-BR"/>
              <a:pPr>
                <a:defRPr/>
              </a:pPr>
              <a:t>23/03/2021</a:t>
            </a:fld>
            <a:endParaRPr lang="pt-B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F4E9F63C-E044-4F6B-9F9F-C7A61069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82EBC6D8-86EE-42DE-9026-8C2C5015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AD2D-CA65-4D33-9F13-D7C383D16C7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72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E827A9-7B1A-4E1E-88C6-F5D622BB89E7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6B9C365-777B-418E-8202-676A96C378DB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6021AA-5C64-4848-9E20-09B2DE3F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xmlns="" id="{997F5F1C-939B-4431-9B4D-D29527388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580204-8502-400A-B166-995102B9C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46706F3-E953-4A76-9C10-D5C0F02C5EE4}" type="datetimeFigureOut">
              <a:rPr lang="pt-BR"/>
              <a:pPr>
                <a:defRPr/>
              </a:pPr>
              <a:t>23/03/2021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40B156-F1BA-43B1-9CD2-B43F2BBD6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6E4417-E66D-4E01-A1E3-E32DAEB5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55A770-D436-4CE5-BE3D-7164EEB2DB1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5C007B7-C9F8-4904-BCBB-C0235C2AB427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1" r:id="rId2"/>
    <p:sldLayoutId id="2147483817" r:id="rId3"/>
    <p:sldLayoutId id="2147483812" r:id="rId4"/>
    <p:sldLayoutId id="2147483813" r:id="rId5"/>
    <p:sldLayoutId id="2147483814" r:id="rId6"/>
    <p:sldLayoutId id="2147483818" r:id="rId7"/>
    <p:sldLayoutId id="2147483819" r:id="rId8"/>
    <p:sldLayoutId id="2147483820" r:id="rId9"/>
    <p:sldLayoutId id="2147483815" r:id="rId10"/>
    <p:sldLayoutId id="214748382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798E620-71EA-4C19-99CC-38392AFC41C7}"/>
              </a:ext>
            </a:extLst>
          </p:cNvPr>
          <p:cNvSpPr txBox="1"/>
          <p:nvPr/>
        </p:nvSpPr>
        <p:spPr>
          <a:xfrm>
            <a:off x="683568" y="764704"/>
            <a:ext cx="482758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small" dirty="0">
                <a:latin typeface="+mn-lt"/>
                <a:cs typeface="Arial" charset="0"/>
              </a:rPr>
              <a:t>Prestação de Contas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small" dirty="0">
                <a:latin typeface="+mn-lt"/>
                <a:cs typeface="Arial" charset="0"/>
              </a:rPr>
              <a:t>Encerramento de Exercício 2020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small" dirty="0">
                <a:latin typeface="+mn-lt"/>
                <a:cs typeface="Arial" charset="0"/>
              </a:rPr>
              <a:t>PREVISAPUCAIA</a:t>
            </a:r>
          </a:p>
        </p:txBody>
      </p:sp>
      <p:pic>
        <p:nvPicPr>
          <p:cNvPr id="8195" name="Picture 6">
            <a:extLst>
              <a:ext uri="{FF2B5EF4-FFF2-40B4-BE49-F238E27FC236}">
                <a16:creationId xmlns:a16="http://schemas.microsoft.com/office/drawing/2014/main" xmlns="" id="{6DACF19C-CA6D-4A3D-8B33-A1886891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821113"/>
            <a:ext cx="24479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Resultado de imagem para prestação de contas imagem">
            <a:extLst>
              <a:ext uri="{FF2B5EF4-FFF2-40B4-BE49-F238E27FC236}">
                <a16:creationId xmlns:a16="http://schemas.microsoft.com/office/drawing/2014/main" xmlns="" id="{1EF6EE69-9258-4FAE-ADF2-358A07CD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787">
            <a:off x="4916488" y="365125"/>
            <a:ext cx="8455025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44C7D8E-0F00-4746-A2F3-89266392E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80" y="1055934"/>
            <a:ext cx="9152179" cy="46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9794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54D6C46-433C-4442-A244-8FCE31EA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580"/>
            <a:ext cx="9144000" cy="48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2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C6300AC-5E8E-40C7-BD06-C5EF1A01F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31"/>
            <a:ext cx="9144000" cy="53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3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C491C0-87B6-422D-84AB-6BEBFC88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DESPESAS ADMINISTRATIVAS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655CDE83-6A99-4A0B-9640-14000A19F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94237"/>
              </p:ext>
            </p:extLst>
          </p:nvPr>
        </p:nvGraphicFramePr>
        <p:xfrm>
          <a:off x="525463" y="2309813"/>
          <a:ext cx="8150225" cy="278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4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8711"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/>
                        <a:t>Despesas</a:t>
                      </a:r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/>
                        <a:t>Valor – R$</a:t>
                      </a:r>
                    </a:p>
                  </a:txBody>
                  <a:tcPr marL="91442" marR="91442" marT="45736" marB="4573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758"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>
                          <a:solidFill>
                            <a:srgbClr val="FF0000"/>
                          </a:solidFill>
                        </a:rPr>
                        <a:t>LIMITE DE DESPESA ANUAL</a:t>
                      </a:r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>
                          <a:solidFill>
                            <a:srgbClr val="FF0000"/>
                          </a:solidFill>
                        </a:rPr>
                        <a:t>207.299,28</a:t>
                      </a:r>
                    </a:p>
                  </a:txBody>
                  <a:tcPr marL="91442" marR="91442" marT="45736" marB="4573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758">
                <a:tc>
                  <a:txBody>
                    <a:bodyPr/>
                    <a:lstStyle/>
                    <a:p>
                      <a:pPr algn="just"/>
                      <a:r>
                        <a:rPr lang="pt-BR" sz="3000" cap="small" baseline="0" dirty="0"/>
                        <a:t>Despesas Administrativas Realizadas</a:t>
                      </a:r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>
                          <a:solidFill>
                            <a:schemeClr val="tx1"/>
                          </a:solidFill>
                        </a:rPr>
                        <a:t>166.095,06</a:t>
                      </a:r>
                    </a:p>
                  </a:txBody>
                  <a:tcPr marL="91442" marR="91442" marT="45736" marB="4573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711">
                <a:tc>
                  <a:txBody>
                    <a:bodyPr/>
                    <a:lstStyle/>
                    <a:p>
                      <a:pPr algn="ctr"/>
                      <a:r>
                        <a:rPr lang="pt-BR" sz="3000" b="1" cap="small" baseline="0" dirty="0">
                          <a:solidFill>
                            <a:srgbClr val="0070C0"/>
                          </a:solidFill>
                        </a:rPr>
                        <a:t>SALDO</a:t>
                      </a:r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cap="small" baseline="0" dirty="0">
                          <a:solidFill>
                            <a:srgbClr val="0070C0"/>
                          </a:solidFill>
                        </a:rPr>
                        <a:t>41.204,22</a:t>
                      </a:r>
                    </a:p>
                  </a:txBody>
                  <a:tcPr marL="91442" marR="91442" marT="45736" marB="4573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711">
                <a:tc>
                  <a:txBody>
                    <a:bodyPr/>
                    <a:lstStyle/>
                    <a:p>
                      <a:pPr algn="ctr"/>
                      <a:r>
                        <a:rPr lang="pt-BR" sz="3000" b="1" cap="small" baseline="0" dirty="0">
                          <a:solidFill>
                            <a:srgbClr val="0070C0"/>
                          </a:solidFill>
                        </a:rPr>
                        <a:t>MÉDIA MENSAL</a:t>
                      </a:r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cap="small" baseline="0" dirty="0">
                          <a:solidFill>
                            <a:srgbClr val="0070C0"/>
                          </a:solidFill>
                        </a:rPr>
                        <a:t>13.841,26</a:t>
                      </a:r>
                    </a:p>
                  </a:txBody>
                  <a:tcPr marL="91442" marR="91442" marT="45736" marB="4573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E9D47C-602C-49A7-BE3B-FA820CCC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49275"/>
            <a:ext cx="7543800" cy="9096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MASSA DE SEGURADOS</a:t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3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31/12/2020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93E4E7C5-A57E-418D-8217-B536D7ADD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595488"/>
              </p:ext>
            </p:extLst>
          </p:nvPr>
        </p:nvGraphicFramePr>
        <p:xfrm>
          <a:off x="431800" y="2565400"/>
          <a:ext cx="8280401" cy="283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9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2281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INSTITUIÇÃO</a:t>
                      </a:r>
                    </a:p>
                  </a:txBody>
                  <a:tcPr marL="91434" marR="91434"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SITUAÇÃO</a:t>
                      </a:r>
                    </a:p>
                  </a:txBody>
                  <a:tcPr marL="91434" marR="91434"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QNT</a:t>
                      </a:r>
                    </a:p>
                  </a:txBody>
                  <a:tcPr marL="91434" marR="91434" marT="45668" marB="4566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281">
                <a:tc>
                  <a:txBody>
                    <a:bodyPr/>
                    <a:lstStyle/>
                    <a:p>
                      <a:pPr algn="r"/>
                      <a:r>
                        <a:rPr lang="pt-BR" sz="2500" dirty="0"/>
                        <a:t>PREFEITURA </a:t>
                      </a:r>
                    </a:p>
                  </a:txBody>
                  <a:tcPr marL="91434" marR="91434" marT="45668" marB="45668"/>
                </a:tc>
                <a:tc>
                  <a:txBody>
                    <a:bodyPr/>
                    <a:lstStyle/>
                    <a:p>
                      <a:r>
                        <a:rPr lang="pt-BR" sz="2500" dirty="0"/>
                        <a:t>ATIVO</a:t>
                      </a:r>
                    </a:p>
                  </a:txBody>
                  <a:tcPr marL="91434" marR="91434" marT="45668" marB="45668"/>
                </a:tc>
                <a:tc>
                  <a:txBody>
                    <a:bodyPr/>
                    <a:lstStyle/>
                    <a:p>
                      <a:r>
                        <a:rPr lang="pt-BR" sz="2500" dirty="0"/>
                        <a:t>446</a:t>
                      </a:r>
                    </a:p>
                  </a:txBody>
                  <a:tcPr marL="91434" marR="91434" marT="45668" marB="4566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281">
                <a:tc>
                  <a:txBody>
                    <a:bodyPr/>
                    <a:lstStyle/>
                    <a:p>
                      <a:pPr algn="r"/>
                      <a:r>
                        <a:rPr lang="pt-BR" sz="2500" dirty="0"/>
                        <a:t>CÂMARA MUNICIPAL</a:t>
                      </a:r>
                    </a:p>
                  </a:txBody>
                  <a:tcPr marL="91434" marR="91434" marT="45668" marB="45668"/>
                </a:tc>
                <a:tc>
                  <a:txBody>
                    <a:bodyPr/>
                    <a:lstStyle/>
                    <a:p>
                      <a:r>
                        <a:rPr lang="pt-BR" sz="2500" dirty="0"/>
                        <a:t>ATIVO</a:t>
                      </a:r>
                    </a:p>
                  </a:txBody>
                  <a:tcPr marL="91434" marR="91434" marT="45668" marB="45668"/>
                </a:tc>
                <a:tc>
                  <a:txBody>
                    <a:bodyPr/>
                    <a:lstStyle/>
                    <a:p>
                      <a:r>
                        <a:rPr lang="pt-BR" sz="2500" dirty="0"/>
                        <a:t>0</a:t>
                      </a:r>
                    </a:p>
                  </a:txBody>
                  <a:tcPr marL="91434" marR="91434" marT="45668" marB="4566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281">
                <a:tc rowSpan="2">
                  <a:txBody>
                    <a:bodyPr/>
                    <a:lstStyle/>
                    <a:p>
                      <a:pPr algn="r"/>
                      <a:endParaRPr lang="pt-BR" sz="2500" dirty="0"/>
                    </a:p>
                    <a:p>
                      <a:pPr algn="r"/>
                      <a:r>
                        <a:rPr lang="pt-BR" sz="2500" dirty="0"/>
                        <a:t>PREVI SAPUCAIA</a:t>
                      </a:r>
                    </a:p>
                  </a:txBody>
                  <a:tcPr marL="91434" marR="91434" marT="45668" marB="45668"/>
                </a:tc>
                <a:tc>
                  <a:txBody>
                    <a:bodyPr/>
                    <a:lstStyle/>
                    <a:p>
                      <a:r>
                        <a:rPr lang="pt-BR" sz="2500" dirty="0"/>
                        <a:t>APOSENTADOS</a:t>
                      </a:r>
                    </a:p>
                  </a:txBody>
                  <a:tcPr marL="91434" marR="91434" marT="45668" marB="45668"/>
                </a:tc>
                <a:tc>
                  <a:txBody>
                    <a:bodyPr/>
                    <a:lstStyle/>
                    <a:p>
                      <a:r>
                        <a:rPr lang="pt-BR" sz="2500" dirty="0"/>
                        <a:t>55</a:t>
                      </a:r>
                    </a:p>
                  </a:txBody>
                  <a:tcPr marL="91434" marR="91434" marT="45668" marB="4566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28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dirty="0"/>
                        <a:t>PENSIONISTAS</a:t>
                      </a:r>
                    </a:p>
                  </a:txBody>
                  <a:tcPr marL="91434" marR="91434" marT="45668" marB="45668"/>
                </a:tc>
                <a:tc>
                  <a:txBody>
                    <a:bodyPr/>
                    <a:lstStyle/>
                    <a:p>
                      <a:r>
                        <a:rPr lang="pt-BR" sz="2500" dirty="0"/>
                        <a:t>0</a:t>
                      </a:r>
                    </a:p>
                  </a:txBody>
                  <a:tcPr marL="91434" marR="91434" marT="45668" marB="4566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281">
                <a:tc gridSpan="2">
                  <a:txBody>
                    <a:bodyPr/>
                    <a:lstStyle/>
                    <a:p>
                      <a:pPr algn="r"/>
                      <a:r>
                        <a:rPr lang="pt-BR" sz="25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 marL="91434" marR="91434" marT="45668" marB="45668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501</a:t>
                      </a:r>
                    </a:p>
                  </a:txBody>
                  <a:tcPr marL="91434" marR="91434" marT="45668" marB="45668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2EB704-94AE-4677-898E-6CDADD8CA4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6953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APOSENTADORIAS CONCEDIDAS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A99E9F49-295B-4AA2-8E18-B36FCBA9E66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0592172"/>
              </p:ext>
            </p:extLst>
          </p:nvPr>
        </p:nvGraphicFramePr>
        <p:xfrm>
          <a:off x="107950" y="692150"/>
          <a:ext cx="8856663" cy="5058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3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32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TIPO</a:t>
                      </a: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2020</a:t>
                      </a: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VALORES</a:t>
                      </a:r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4265">
                <a:tc>
                  <a:txBody>
                    <a:bodyPr/>
                    <a:lstStyle/>
                    <a:p>
                      <a:pPr algn="r"/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Especial por tempo de contribuição</a:t>
                      </a:r>
                      <a:br>
                        <a:rPr lang="pt-BR" sz="2000" b="0" i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(Paridade/Integralidade)</a:t>
                      </a:r>
                      <a:endParaRPr lang="pt-BR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5</a:t>
                      </a: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18.743,20</a:t>
                      </a:r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pPr algn="r"/>
                      <a:r>
                        <a:rPr lang="pt-BR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Especial por tempo de contribuição (média)</a:t>
                      </a: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607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Tempo de Contribuição </a:t>
                      </a:r>
                      <a:br>
                        <a:rPr lang="pt-BR" sz="2000" b="0" i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(Paridade/Integralidade)</a:t>
                      </a:r>
                      <a:endParaRPr lang="pt-BR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r"/>
                      <a:endParaRPr lang="pt-BR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</a:t>
                      </a: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1.175,04</a:t>
                      </a:r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algn="r"/>
                      <a:r>
                        <a:rPr lang="pt-BR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 IDADE</a:t>
                      </a: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7</a:t>
                      </a: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6.637,59</a:t>
                      </a:r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7112">
                <a:tc>
                  <a:txBody>
                    <a:bodyPr/>
                    <a:lstStyle/>
                    <a:p>
                      <a:pPr algn="r"/>
                      <a:r>
                        <a:rPr lang="pt-BR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Invalidez</a:t>
                      </a: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algn="r"/>
                      <a:r>
                        <a:rPr lang="pt-BR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Compulsória</a:t>
                      </a: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7754"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R$26.555,83</a:t>
                      </a:r>
                    </a:p>
                    <a:p>
                      <a:pPr algn="ctr"/>
                      <a:endParaRPr lang="pt-B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26" marB="4572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E3C116-D05B-497C-92CA-749FBA08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" y="908050"/>
            <a:ext cx="9144000" cy="6953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BENEFÍCIOS TEMPORÁRIOS</a:t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CONCEDIDOS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BACD88FB-3EF5-4012-A4DB-37613094EC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245350"/>
              </p:ext>
            </p:extLst>
          </p:nvPr>
        </p:nvGraphicFramePr>
        <p:xfrm>
          <a:off x="755650" y="1773238"/>
          <a:ext cx="7776790" cy="3680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6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0477"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TIPO</a:t>
                      </a:r>
                    </a:p>
                  </a:txBody>
                  <a:tcPr marL="91455" marR="91455" marT="45712" marB="4571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2020</a:t>
                      </a:r>
                    </a:p>
                  </a:txBody>
                  <a:tcPr marL="91455" marR="91455" marT="45712" marB="45712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9261">
                <a:tc>
                  <a:txBody>
                    <a:bodyPr/>
                    <a:lstStyle/>
                    <a:p>
                      <a:pPr algn="r"/>
                      <a:r>
                        <a:rPr lang="pt-BR" sz="2300" b="0" i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AUXÍLIO DOENÇA</a:t>
                      </a:r>
                      <a:endParaRPr lang="pt-BR" sz="23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/>
                        <a:t>19</a:t>
                      </a: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/>
                        <a:t>R$ 55.969,10</a:t>
                      </a:r>
                      <a:endParaRPr lang="pt-BR" sz="23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55" marR="91455" marT="45712" marB="4571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704">
                <a:tc>
                  <a:txBody>
                    <a:bodyPr/>
                    <a:lstStyle/>
                    <a:p>
                      <a:pPr algn="r"/>
                      <a:r>
                        <a:rPr lang="pt-BR" sz="23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AUXÍLIO RECLUSÃO</a:t>
                      </a: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/>
                        <a:t>4 </a:t>
                      </a:r>
                      <a:endParaRPr lang="pt-BR" sz="23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/>
                        <a:t>R$ 4.950,30</a:t>
                      </a:r>
                      <a:endParaRPr lang="pt-BR" sz="23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55" marR="91455" marT="45712" marB="4571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5704">
                <a:tc>
                  <a:txBody>
                    <a:bodyPr/>
                    <a:lstStyle/>
                    <a:p>
                      <a:pPr algn="r"/>
                      <a:r>
                        <a:rPr lang="pt-BR" sz="2300" b="0" i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SALÁRIO MATERNIDADE</a:t>
                      </a:r>
                      <a:endParaRPr lang="pt-BR" sz="23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/>
                        <a:t>8 </a:t>
                      </a:r>
                      <a:endParaRPr lang="pt-BR" sz="23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5" marR="9145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/>
                        <a:t>R$ 19.759,31</a:t>
                      </a:r>
                      <a:endParaRPr lang="pt-BR" sz="23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55" marR="91455" marT="45712" marB="4571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837">
                <a:tc>
                  <a:txBody>
                    <a:bodyPr/>
                    <a:lstStyle/>
                    <a:p>
                      <a:pPr algn="r"/>
                      <a:r>
                        <a:rPr lang="pt-B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 marL="91455" marR="91455" marT="45712" marB="45712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2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R$ 80.678,71</a:t>
                      </a:r>
                    </a:p>
                  </a:txBody>
                  <a:tcPr marL="91455" marR="91455" marT="45712" marB="45712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DA63F6D-4AE0-43BD-A608-268229CC94E2}"/>
              </a:ext>
            </a:extLst>
          </p:cNvPr>
          <p:cNvSpPr/>
          <p:nvPr/>
        </p:nvSpPr>
        <p:spPr>
          <a:xfrm>
            <a:off x="827088" y="5470525"/>
            <a:ext cx="82819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*Os benefícios temporários foram pagos até o mês de maio, passando</a:t>
            </a:r>
          </a:p>
          <a:p>
            <a:pPr>
              <a:defRPr/>
            </a:pPr>
            <a:r>
              <a:rPr lang="pt-BR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ser responsabilidade do ente a partir de então.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95BA78C-6890-4C8C-A2D5-F62AF82E47D1}"/>
              </a:ext>
            </a:extLst>
          </p:cNvPr>
          <p:cNvSpPr txBox="1"/>
          <p:nvPr/>
        </p:nvSpPr>
        <p:spPr>
          <a:xfrm>
            <a:off x="663575" y="404813"/>
            <a:ext cx="7959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Somatório Despesas Executadas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D145C6A4-4DCC-4E5F-8E3E-D20E10087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63439"/>
              </p:ext>
            </p:extLst>
          </p:nvPr>
        </p:nvGraphicFramePr>
        <p:xfrm>
          <a:off x="663575" y="1417832"/>
          <a:ext cx="7761288" cy="397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3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8870"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/>
                        <a:t>Despesas</a:t>
                      </a:r>
                    </a:p>
                  </a:txBody>
                  <a:tcPr marL="91455" marR="91455" marT="45750" marB="45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/>
                        <a:t>Valor – R$</a:t>
                      </a:r>
                    </a:p>
                  </a:txBody>
                  <a:tcPr marL="91455" marR="91455" marT="45750" marB="4575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924"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/>
                        <a:t>Aposentadorias</a:t>
                      </a:r>
                    </a:p>
                  </a:txBody>
                  <a:tcPr marL="91455" marR="91455" marT="45750" marB="45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>
                          <a:solidFill>
                            <a:schemeClr val="tx1"/>
                          </a:solidFill>
                        </a:rPr>
                        <a:t>1.317.533,84</a:t>
                      </a:r>
                    </a:p>
                  </a:txBody>
                  <a:tcPr marL="91455" marR="91455" marT="45750" marB="4575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870"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/>
                        <a:t>Auxílio-Doença</a:t>
                      </a:r>
                    </a:p>
                  </a:txBody>
                  <a:tcPr marL="91455" marR="91455" marT="45750" marB="45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0" dirty="0"/>
                        <a:t>55.969,10</a:t>
                      </a:r>
                      <a:endParaRPr lang="pt-BR" sz="32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55" marR="91455" marT="45750" marB="4575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870"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/>
                        <a:t>Auxílio-Reclusão</a:t>
                      </a:r>
                    </a:p>
                  </a:txBody>
                  <a:tcPr marL="91455" marR="91455" marT="45750" marB="45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0" dirty="0"/>
                        <a:t>4.950,30</a:t>
                      </a:r>
                      <a:endParaRPr lang="pt-BR" sz="32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55" marR="91455" marT="45750" marB="4575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870"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/>
                        <a:t>Salário Maternidade</a:t>
                      </a:r>
                    </a:p>
                  </a:txBody>
                  <a:tcPr marL="91455" marR="91455" marT="45750" marB="45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0" dirty="0"/>
                        <a:t>19.759,31</a:t>
                      </a:r>
                      <a:endParaRPr lang="pt-BR" sz="32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55" marR="91455" marT="45750" marB="4575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924"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/>
                        <a:t>Despesas Administrativas</a:t>
                      </a:r>
                    </a:p>
                  </a:txBody>
                  <a:tcPr marL="91455" marR="91455" marT="45750" marB="45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cap="small" baseline="0" dirty="0">
                          <a:solidFill>
                            <a:schemeClr val="tx1"/>
                          </a:solidFill>
                        </a:rPr>
                        <a:t>166.095,06</a:t>
                      </a:r>
                    </a:p>
                  </a:txBody>
                  <a:tcPr marL="91455" marR="91455" marT="45750" marB="4575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870">
                <a:tc>
                  <a:txBody>
                    <a:bodyPr/>
                    <a:lstStyle/>
                    <a:p>
                      <a:pPr algn="ctr"/>
                      <a:r>
                        <a:rPr lang="pt-BR" sz="3000" b="1" cap="small" baseline="0" dirty="0"/>
                        <a:t>TOTAL</a:t>
                      </a:r>
                    </a:p>
                  </a:txBody>
                  <a:tcPr marL="91455" marR="91455" marT="45750" marB="45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cap="small" baseline="0" dirty="0">
                          <a:solidFill>
                            <a:schemeClr val="tx1"/>
                          </a:solidFill>
                        </a:rPr>
                        <a:t>1.564.307,61</a:t>
                      </a:r>
                    </a:p>
                  </a:txBody>
                  <a:tcPr marL="91455" marR="91455" marT="45750" marB="4575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0C21250-330D-4FC4-BD6F-1A7E6E66CCC6}"/>
              </a:ext>
            </a:extLst>
          </p:cNvPr>
          <p:cNvSpPr txBox="1"/>
          <p:nvPr/>
        </p:nvSpPr>
        <p:spPr>
          <a:xfrm>
            <a:off x="665163" y="127000"/>
            <a:ext cx="7959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SOMATÓRIO RECEITAS REALIZADAS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CBC7C52C-7594-429C-A923-CE551D00C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26441"/>
              </p:ext>
            </p:extLst>
          </p:nvPr>
        </p:nvGraphicFramePr>
        <p:xfrm>
          <a:off x="684213" y="1196975"/>
          <a:ext cx="7616825" cy="475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5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4356">
                <a:tc>
                  <a:txBody>
                    <a:bodyPr/>
                    <a:lstStyle/>
                    <a:p>
                      <a:pPr algn="ctr"/>
                      <a:r>
                        <a:rPr lang="pt-BR" sz="2500" cap="small" baseline="0" dirty="0"/>
                        <a:t>Receitas</a:t>
                      </a:r>
                    </a:p>
                  </a:txBody>
                  <a:tcPr marL="91395" marR="91395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cap="small" baseline="0" dirty="0"/>
                        <a:t>Valor – R$</a:t>
                      </a:r>
                    </a:p>
                  </a:txBody>
                  <a:tcPr marL="91395" marR="91395" marT="45736" marB="4573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749">
                <a:tc>
                  <a:txBody>
                    <a:bodyPr/>
                    <a:lstStyle/>
                    <a:p>
                      <a:pPr algn="ctr"/>
                      <a:r>
                        <a:rPr lang="pt-BR" sz="2500" cap="small" baseline="0" dirty="0"/>
                        <a:t>Contribuições Servidores</a:t>
                      </a:r>
                    </a:p>
                  </a:txBody>
                  <a:tcPr marL="91395" marR="91395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cap="small" baseline="0" dirty="0">
                          <a:solidFill>
                            <a:schemeClr val="tx1"/>
                          </a:solidFill>
                        </a:rPr>
                        <a:t>1.223.557,70</a:t>
                      </a:r>
                    </a:p>
                  </a:txBody>
                  <a:tcPr marL="91395" marR="91395" marT="45736" marB="4573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749">
                <a:tc>
                  <a:txBody>
                    <a:bodyPr/>
                    <a:lstStyle/>
                    <a:p>
                      <a:pPr algn="ctr"/>
                      <a:r>
                        <a:rPr lang="pt-BR" sz="2500" cap="small" baseline="0" dirty="0"/>
                        <a:t>Contribuições do Ente</a:t>
                      </a:r>
                    </a:p>
                  </a:txBody>
                  <a:tcPr marL="91395" marR="91395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cap="small" baseline="0" dirty="0">
                          <a:solidFill>
                            <a:schemeClr val="tx1"/>
                          </a:solidFill>
                        </a:rPr>
                        <a:t>2.016.312,18</a:t>
                      </a:r>
                    </a:p>
                  </a:txBody>
                  <a:tcPr marL="91395" marR="91395" marT="45736" marB="4573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4361">
                <a:tc>
                  <a:txBody>
                    <a:bodyPr/>
                    <a:lstStyle/>
                    <a:p>
                      <a:pPr algn="ctr"/>
                      <a:r>
                        <a:rPr lang="pt-BR" sz="2500" cap="small" baseline="0" dirty="0"/>
                        <a:t>Contribuições ref. Cedidos/licenciados</a:t>
                      </a:r>
                    </a:p>
                  </a:txBody>
                  <a:tcPr marL="91395" marR="91395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cap="small" baseline="0" dirty="0">
                          <a:solidFill>
                            <a:schemeClr val="tx1"/>
                          </a:solidFill>
                        </a:rPr>
                        <a:t>47.358,43</a:t>
                      </a:r>
                    </a:p>
                    <a:p>
                      <a:pPr algn="ctr"/>
                      <a:endParaRPr lang="pt-BR" sz="2500" cap="small" baseline="0" dirty="0"/>
                    </a:p>
                  </a:txBody>
                  <a:tcPr marL="91395" marR="91395" marT="45736" marB="45736"/>
                </a:tc>
                <a:extLst>
                  <a:ext uri="{0D108BD9-81ED-4DB2-BD59-A6C34878D82A}">
                    <a16:rowId xmlns:a16="http://schemas.microsoft.com/office/drawing/2014/main" xmlns="" val="1991596263"/>
                  </a:ext>
                </a:extLst>
              </a:tr>
              <a:tr h="474942">
                <a:tc>
                  <a:txBody>
                    <a:bodyPr/>
                    <a:lstStyle/>
                    <a:p>
                      <a:pPr algn="ctr"/>
                      <a:r>
                        <a:rPr lang="pt-BR" sz="2500" cap="small" baseline="0" dirty="0"/>
                        <a:t>Receita de Investimentos</a:t>
                      </a:r>
                    </a:p>
                  </a:txBody>
                  <a:tcPr marL="91395" marR="91395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cap="small" baseline="0" dirty="0">
                          <a:solidFill>
                            <a:schemeClr val="tx1"/>
                          </a:solidFill>
                        </a:rPr>
                        <a:t>633.660,99</a:t>
                      </a:r>
                    </a:p>
                  </a:txBody>
                  <a:tcPr marL="91395" marR="91395" marT="45736" marB="4573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749">
                <a:tc>
                  <a:txBody>
                    <a:bodyPr/>
                    <a:lstStyle/>
                    <a:p>
                      <a:pPr algn="ctr"/>
                      <a:r>
                        <a:rPr lang="pt-BR" sz="2500" b="1" cap="small" baseline="0" dirty="0">
                          <a:solidFill>
                            <a:srgbClr val="002060"/>
                          </a:solidFill>
                        </a:rPr>
                        <a:t>TOTAL ARRECADADO</a:t>
                      </a:r>
                    </a:p>
                  </a:txBody>
                  <a:tcPr marL="91395" marR="91395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cap="small" baseline="0" dirty="0">
                          <a:solidFill>
                            <a:srgbClr val="002060"/>
                          </a:solidFill>
                        </a:rPr>
                        <a:t>3.873.575,87</a:t>
                      </a:r>
                    </a:p>
                  </a:txBody>
                  <a:tcPr marL="91395" marR="91395" marT="45736" marB="4573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749">
                <a:tc>
                  <a:txBody>
                    <a:bodyPr/>
                    <a:lstStyle/>
                    <a:p>
                      <a:pPr algn="ctr"/>
                      <a:r>
                        <a:rPr lang="pt-BR" sz="2500" b="1" cap="small" baseline="0" dirty="0">
                          <a:solidFill>
                            <a:srgbClr val="FF0000"/>
                          </a:solidFill>
                        </a:rPr>
                        <a:t>DESPESA NO PERÍODO</a:t>
                      </a:r>
                    </a:p>
                  </a:txBody>
                  <a:tcPr marL="91395" marR="91395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cap="small" baseline="0" dirty="0">
                          <a:solidFill>
                            <a:srgbClr val="FF0000"/>
                          </a:solidFill>
                        </a:rPr>
                        <a:t>1.564.307,61</a:t>
                      </a:r>
                    </a:p>
                  </a:txBody>
                  <a:tcPr marL="91395" marR="91395" marT="45736" marB="45736"/>
                </a:tc>
                <a:extLst>
                  <a:ext uri="{0D108BD9-81ED-4DB2-BD59-A6C34878D82A}">
                    <a16:rowId xmlns:a16="http://schemas.microsoft.com/office/drawing/2014/main" xmlns="" val="3959563805"/>
                  </a:ext>
                </a:extLst>
              </a:tr>
              <a:tr h="439749">
                <a:tc>
                  <a:txBody>
                    <a:bodyPr/>
                    <a:lstStyle/>
                    <a:p>
                      <a:pPr algn="ctr"/>
                      <a:r>
                        <a:rPr lang="pt-BR" sz="2500" b="1" cap="small" baseline="0" dirty="0"/>
                        <a:t>SALDO ANTERIOR</a:t>
                      </a:r>
                    </a:p>
                  </a:txBody>
                  <a:tcPr marL="91395" marR="91395" marT="45736" marB="4573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500" b="1" kern="1200" cap="small" baseline="0" dirty="0">
                          <a:solidFill>
                            <a:srgbClr val="00823B"/>
                          </a:solidFill>
                          <a:latin typeface="+mn-lt"/>
                          <a:ea typeface="+mn-ea"/>
                          <a:cs typeface="+mn-cs"/>
                        </a:rPr>
                        <a:t>8.407.379,46</a:t>
                      </a:r>
                    </a:p>
                  </a:txBody>
                  <a:tcPr marL="91395" marR="91395" marT="45736" marB="4573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176">
                <a:tc>
                  <a:txBody>
                    <a:bodyPr/>
                    <a:lstStyle/>
                    <a:p>
                      <a:pPr algn="ctr"/>
                      <a:r>
                        <a:rPr lang="pt-BR" sz="2500" b="1" cap="small" baseline="0" dirty="0">
                          <a:solidFill>
                            <a:srgbClr val="002060"/>
                          </a:solidFill>
                        </a:rPr>
                        <a:t>SALDO AO FIM PERÍODO</a:t>
                      </a:r>
                    </a:p>
                  </a:txBody>
                  <a:tcPr marL="91395" marR="91395" marT="45736" marB="4573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500" b="1" kern="1200" cap="small" baseline="0" dirty="0">
                          <a:solidFill>
                            <a:srgbClr val="00823B"/>
                          </a:solidFill>
                          <a:latin typeface="+mn-lt"/>
                          <a:ea typeface="+mn-ea"/>
                          <a:cs typeface="+mn-cs"/>
                        </a:rPr>
                        <a:t>10.716.647,72</a:t>
                      </a:r>
                    </a:p>
                  </a:txBody>
                  <a:tcPr marL="91395" marR="91395" marT="45736" marB="4573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0C21250-330D-4FC4-BD6F-1A7E6E66CCC6}"/>
              </a:ext>
            </a:extLst>
          </p:cNvPr>
          <p:cNvSpPr txBox="1"/>
          <p:nvPr/>
        </p:nvSpPr>
        <p:spPr>
          <a:xfrm>
            <a:off x="665163" y="127000"/>
            <a:ext cx="795972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DE DESPESAS REALIZADAS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BB48A351-107C-479D-BE58-0E24B1B58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734462"/>
              </p:ext>
            </p:extLst>
          </p:nvPr>
        </p:nvGraphicFramePr>
        <p:xfrm>
          <a:off x="1116633" y="1604328"/>
          <a:ext cx="70567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524099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8BDCE9E-1531-4FCF-93D3-06851E8D2308}"/>
              </a:ext>
            </a:extLst>
          </p:cNvPr>
          <p:cNvSpPr txBox="1"/>
          <p:nvPr/>
        </p:nvSpPr>
        <p:spPr>
          <a:xfrm>
            <a:off x="676275" y="188913"/>
            <a:ext cx="7959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APLICAÇÕES FINANCEIRAS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ENCERRAMENTO - 2020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E91C53CF-A853-4AF6-A84E-A7DE35D5E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17600"/>
              </p:ext>
            </p:extLst>
          </p:nvPr>
        </p:nvGraphicFramePr>
        <p:xfrm>
          <a:off x="179388" y="1700213"/>
          <a:ext cx="8464551" cy="386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4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6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0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291"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/>
                        <a:t>Instituição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/>
                        <a:t>SALDO DE ENCERRAMENTO - 2020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/>
                        <a:t>SALDO 1º SEMESTRE - 2020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/>
                        <a:t>% sobre PL</a:t>
                      </a: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291"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/>
                        <a:t>Caixa Econômica Federal 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/>
                        <a:t>5.052.778,70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5.219.875,77</a:t>
                      </a:r>
                      <a:br>
                        <a:rPr lang="pt-B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pt-BR" sz="1800" cap="small" baseline="0" dirty="0"/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>
                          <a:solidFill>
                            <a:schemeClr val="tx1"/>
                          </a:solidFill>
                        </a:rPr>
                        <a:t>47,15</a:t>
                      </a:r>
                    </a:p>
                    <a:p>
                      <a:pPr algn="ctr"/>
                      <a:endParaRPr lang="pt-BR" sz="1800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291"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/>
                        <a:t>Banco do Brasil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3.348.132,61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2.578.153,31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>
                          <a:solidFill>
                            <a:schemeClr val="tx1"/>
                          </a:solidFill>
                        </a:rPr>
                        <a:t>31,24</a:t>
                      </a: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4018"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/>
                        <a:t>SICREDI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2.313.176,51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1.885.588,78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>
                          <a:solidFill>
                            <a:schemeClr val="tx1"/>
                          </a:solidFill>
                        </a:rPr>
                        <a:t>21,59</a:t>
                      </a: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291"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/>
                        <a:t>Saldo em C/C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>
                          <a:solidFill>
                            <a:schemeClr val="tx1"/>
                          </a:solidFill>
                        </a:rPr>
                        <a:t>2.559,90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9.303,00</a:t>
                      </a:r>
                      <a:r>
                        <a:rPr lang="pt-BR" sz="180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t-BR" sz="180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pt-BR" sz="1800" cap="small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cap="small" baseline="0" dirty="0">
                          <a:solidFill>
                            <a:schemeClr val="tx1"/>
                          </a:solidFill>
                        </a:rPr>
                        <a:t>0,02</a:t>
                      </a: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4284">
                <a:tc>
                  <a:txBody>
                    <a:bodyPr/>
                    <a:lstStyle/>
                    <a:p>
                      <a:pPr algn="ctr"/>
                      <a:r>
                        <a:rPr lang="pt-BR" sz="1800" b="1" cap="small" baseline="0" dirty="0"/>
                        <a:t>TOTAL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cap="small" baseline="0" dirty="0"/>
                        <a:t>10.716.647,72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cap="small" baseline="0" dirty="0"/>
                        <a:t>9.692.920,86</a:t>
                      </a:r>
                    </a:p>
                  </a:txBody>
                  <a:tcPr marL="91420" marR="914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cap="small" baseline="0" dirty="0"/>
                        <a:t>100,00</a:t>
                      </a:r>
                    </a:p>
                  </a:txBody>
                  <a:tcPr marL="91420" marR="91420" marT="45718" marB="4571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DDB3746-2C5C-4C0E-9F9D-7DFEFA48B138}"/>
              </a:ext>
            </a:extLst>
          </p:cNvPr>
          <p:cNvSpPr txBox="1"/>
          <p:nvPr/>
        </p:nvSpPr>
        <p:spPr>
          <a:xfrm>
            <a:off x="676275" y="188913"/>
            <a:ext cx="7959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DAS APLICAÇÕES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xmlns="" id="{19E5C9F4-4057-478B-9576-55A7D4BD2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235214"/>
              </p:ext>
            </p:extLst>
          </p:nvPr>
        </p:nvGraphicFramePr>
        <p:xfrm>
          <a:off x="685155" y="2708920"/>
          <a:ext cx="7959726" cy="9130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79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9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3053">
                <a:tc>
                  <a:txBody>
                    <a:bodyPr/>
                    <a:lstStyle/>
                    <a:p>
                      <a:r>
                        <a:rPr lang="pt-BR" sz="1800" dirty="0"/>
                        <a:t>Rentabilidade (R$)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0823B"/>
                          </a:solidFill>
                        </a:rPr>
                        <a:t>R$ 633.660,99</a:t>
                      </a:r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TM02900769[[fn=Retrospectiva]]</Template>
  <TotalTime>4223</TotalTime>
  <Words>262</Words>
  <Application>Microsoft Office PowerPoint</Application>
  <PresentationFormat>Apresentação na tela (4:3)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Retrospectiva</vt:lpstr>
      <vt:lpstr>Apresentação do PowerPoint</vt:lpstr>
      <vt:lpstr>MASSA DE SEGURADOS em 31/12/2020</vt:lpstr>
      <vt:lpstr>APOSENTADORIAS CONCEDIDAS</vt:lpstr>
      <vt:lpstr>BENEFÍCIOS TEMPORÁRIOS CONCEDIDOS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DESPESAS ADMINISTRATIVAS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Kemex</cp:lastModifiedBy>
  <cp:revision>172</cp:revision>
  <dcterms:created xsi:type="dcterms:W3CDTF">2015-08-12T14:11:55Z</dcterms:created>
  <dcterms:modified xsi:type="dcterms:W3CDTF">2021-03-23T12:46:59Z</dcterms:modified>
</cp:coreProperties>
</file>